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1"/>
  </p:notesMasterIdLst>
  <p:sldIdLst>
    <p:sldId id="256" r:id="rId2"/>
    <p:sldId id="260" r:id="rId3"/>
    <p:sldId id="257" r:id="rId4"/>
    <p:sldId id="264" r:id="rId5"/>
    <p:sldId id="258" r:id="rId6"/>
    <p:sldId id="263" r:id="rId7"/>
    <p:sldId id="259" r:id="rId8"/>
    <p:sldId id="261" r:id="rId9"/>
    <p:sldId id="262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5" autoAdjust="0"/>
    <p:restoredTop sz="64718" autoAdjust="0"/>
  </p:normalViewPr>
  <p:slideViewPr>
    <p:cSldViewPr snapToGrid="0" snapToObjects="1">
      <p:cViewPr varScale="1">
        <p:scale>
          <a:sx n="55" d="100"/>
          <a:sy n="55" d="100"/>
        </p:scale>
        <p:origin x="-19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736A8-CC85-8A42-BC26-2334DBA6FF57}" type="datetimeFigureOut">
              <a:rPr lang="en-US" smtClean="0"/>
              <a:t>9/17/15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20F8F-3136-7949-BBEC-A9FFA18EE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0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Designing security, security by obscurity;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First thing</a:t>
            </a:r>
            <a:r>
              <a:rPr lang="en-US" baseline="0" dirty="0" smtClean="0"/>
              <a:t> every student of computer security learns.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Easy to get wrong; hard to get right,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transparency and </a:t>
            </a:r>
            <a:r>
              <a:rPr lang="en-US" baseline="0" dirty="0" err="1" smtClean="0"/>
              <a:t>MagnaCartafordata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0F8F-3136-7949-BBEC-A9FFA18EEE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9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Early focus on Mechanisms </a:t>
            </a:r>
            <a:r>
              <a:rPr lang="en-US" baseline="0" dirty="0" smtClean="0"/>
              <a:t>and formulating and proving properties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Emphasis on data leakage; 1980s and 1990s.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Windows NT trusted users, no network [1999].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Vista</a:t>
            </a:r>
            <a:r>
              <a:rPr lang="en-US" baseline="0" dirty="0" smtClean="0"/>
              <a:t> EAL4, but still expected to apply security patches.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Hard to define security, verify systems, Still can’t agree what is meant by certain</a:t>
            </a:r>
            <a:r>
              <a:rPr lang="en-US" baseline="0" dirty="0" smtClean="0"/>
              <a:t> </a:t>
            </a:r>
            <a:r>
              <a:rPr lang="en-US" dirty="0" smtClean="0"/>
              <a:t>security properties;</a:t>
            </a:r>
          </a:p>
          <a:p>
            <a:endParaRPr lang="en-US" baseline="0" dirty="0" smtClean="0"/>
          </a:p>
          <a:p>
            <a:r>
              <a:rPr lang="en-US" baseline="0" dirty="0" smtClean="0"/>
              <a:t>U Florida study in 2013 on Programmer blind spots study; </a:t>
            </a:r>
          </a:p>
          <a:p>
            <a:r>
              <a:rPr lang="en-US" baseline="0" dirty="0" err="1" smtClean="0"/>
              <a:t>Vulns</a:t>
            </a:r>
            <a:r>
              <a:rPr lang="en-US" baseline="0" dirty="0" smtClean="0"/>
              <a:t> that malicious software target.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Useful</a:t>
            </a:r>
            <a:r>
              <a:rPr lang="en-US" baseline="0" dirty="0" smtClean="0"/>
              <a:t> for critical components, but d</a:t>
            </a:r>
            <a:r>
              <a:rPr lang="en-US" dirty="0" smtClean="0"/>
              <a:t>oes not </a:t>
            </a:r>
            <a:r>
              <a:rPr lang="en-US" dirty="0" smtClean="0"/>
              <a:t>scale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0F8F-3136-7949-BBEC-A9FFA18EEE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1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Recording since 1999;</a:t>
            </a:r>
          </a:p>
          <a:p>
            <a:endParaRPr lang="en-US" dirty="0" smtClean="0"/>
          </a:p>
          <a:p>
            <a:r>
              <a:rPr lang="en-US" dirty="0" smtClean="0"/>
              <a:t>2015: 4-digit</a:t>
            </a:r>
            <a:r>
              <a:rPr lang="en-US" baseline="0" dirty="0" smtClean="0"/>
              <a:t> yearly move to 5/6 digit yearly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0F8F-3136-7949-BBEC-A9FFA18EEE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09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Enterprise</a:t>
            </a:r>
            <a:r>
              <a:rPr lang="en-US" baseline="0" dirty="0" smtClean="0"/>
              <a:t> as a collection of s</a:t>
            </a:r>
            <a:r>
              <a:rPr lang="en-US" dirty="0" smtClean="0"/>
              <a:t>ystems, processes, controls, people. </a:t>
            </a:r>
            <a:r>
              <a:rPr lang="en-US" baseline="0" dirty="0" smtClean="0"/>
              <a:t>Large organization could have 100,000s</a:t>
            </a:r>
          </a:p>
          <a:p>
            <a:endParaRPr lang="en-US" dirty="0" smtClean="0"/>
          </a:p>
          <a:p>
            <a:r>
              <a:rPr lang="en-US" dirty="0" smtClean="0"/>
              <a:t>Assurance:</a:t>
            </a:r>
            <a:r>
              <a:rPr lang="en-US" baseline="0" dirty="0" smtClean="0"/>
              <a:t> specify security by comparison, rather than as an explicit property.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Failures: Data</a:t>
            </a:r>
            <a:r>
              <a:rPr lang="en-US" baseline="0" dirty="0" smtClean="0"/>
              <a:t> breaches</a:t>
            </a:r>
            <a:r>
              <a:rPr lang="en-US" baseline="0" dirty="0" smtClean="0"/>
              <a:t>,. </a:t>
            </a:r>
            <a:endParaRPr lang="en-US" baseline="0" dirty="0" smtClean="0"/>
          </a:p>
          <a:p>
            <a:r>
              <a:rPr lang="en-US" dirty="0" smtClean="0"/>
              <a:t>Organization </a:t>
            </a:r>
            <a:r>
              <a:rPr lang="en-US" dirty="0" err="1" smtClean="0"/>
              <a:t>doxing</a:t>
            </a:r>
            <a:r>
              <a:rPr lang="en-US" dirty="0" smtClean="0"/>
              <a:t>, </a:t>
            </a:r>
            <a:r>
              <a:rPr lang="en-US" baseline="0" dirty="0" smtClean="0"/>
              <a:t>Sony hack;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0F8F-3136-7949-BBEC-A9FFA18EEE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6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0F8F-3136-7949-BBEC-A9FFA18EEE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73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health banking social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Outsiders: Ashley madison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Insiders: </a:t>
            </a:r>
            <a:r>
              <a:rPr lang="en-US" baseline="0" dirty="0" smtClean="0"/>
              <a:t> what random employees look up my data?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do you know when your employees are snooping</a:t>
            </a:r>
            <a:r>
              <a:rPr lang="en-US" baseline="0" dirty="0" smtClean="0"/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 brokers who collect everything about us without even telling us?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AUP</a:t>
            </a:r>
            <a:r>
              <a:rPr lang="en-US" baseline="0" dirty="0" smtClean="0"/>
              <a:t>: over </a:t>
            </a:r>
            <a:r>
              <a:rPr lang="en-US" baseline="0" dirty="0" smtClean="0"/>
              <a:t>10-years a social media AUP went from 1000 to 12,000 words with corresponding privacy decrease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0F8F-3136-7949-BBEC-A9FFA18EEE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96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year NHS</a:t>
            </a:r>
            <a:r>
              <a:rPr lang="en-US" baseline="0" dirty="0" smtClean="0"/>
              <a:t> database of hospital episode statistics; pseudonymous patient identifier included DOB/postcode</a:t>
            </a:r>
            <a:r>
              <a:rPr lang="en-US" baseline="0" dirty="0" smtClean="0"/>
              <a:t>;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at least the NHS is somewhat transparent</a:t>
            </a:r>
          </a:p>
          <a:p>
            <a:endParaRPr lang="en-US" baseline="0" dirty="0" smtClean="0"/>
          </a:p>
          <a:p>
            <a:r>
              <a:rPr lang="en-US" dirty="0" err="1" smtClean="0"/>
              <a:t>Pseudonymization</a:t>
            </a:r>
            <a:r>
              <a:rPr lang="en-US" dirty="0" smtClean="0"/>
              <a:t>:</a:t>
            </a:r>
            <a:r>
              <a:rPr lang="en-US" baseline="0" dirty="0" smtClean="0"/>
              <a:t> De-identified AOL search logs published in 2006. The searches where linked by id and it became possible to narrow down to user.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Queries: </a:t>
            </a:r>
            <a:r>
              <a:rPr lang="en-US" baseline="0" dirty="0" smtClean="0"/>
              <a:t>UK pseudonymous GP prescription </a:t>
            </a:r>
            <a:r>
              <a:rPr lang="en-US" baseline="0" dirty="0" smtClean="0"/>
              <a:t>records used for commissions on drug sales. Trackers and salesperson information. </a:t>
            </a:r>
          </a:p>
          <a:p>
            <a:r>
              <a:rPr lang="en-US" dirty="0" smtClean="0"/>
              <a:t>But it will depend on</a:t>
            </a:r>
            <a:r>
              <a:rPr lang="en-US" baseline="0" dirty="0" smtClean="0"/>
              <a:t> queries. Rolling averages help fix the above, but are there other queries/linked data that could be used to link doctor to identity?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0F8F-3136-7949-BBEC-A9FFA18EEE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2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Shannon’s maxim: the enemy knows the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Cannot work on the basis of security an privacy </a:t>
            </a:r>
            <a:r>
              <a:rPr lang="en-US" baseline="0" smtClean="0"/>
              <a:t>by </a:t>
            </a:r>
            <a:r>
              <a:rPr lang="en-US" baseline="0" smtClean="0"/>
              <a:t>obscurity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0F8F-3136-7949-BBEC-A9FFA18EEE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7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7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1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8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9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9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5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8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2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Security and Privacy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7567" y="3772234"/>
            <a:ext cx="6461760" cy="159952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Simon Foley</a:t>
            </a:r>
          </a:p>
          <a:p>
            <a:r>
              <a:rPr lang="en-US" dirty="0" smtClean="0"/>
              <a:t>Insight Centre for Data Analytics</a:t>
            </a:r>
          </a:p>
          <a:p>
            <a:r>
              <a:rPr lang="en-US" dirty="0" smtClean="0"/>
              <a:t>Department of Computer Science</a:t>
            </a:r>
          </a:p>
          <a:p>
            <a:r>
              <a:rPr lang="en-US" dirty="0" smtClean="0"/>
              <a:t>University </a:t>
            </a:r>
            <a:r>
              <a:rPr lang="en-US" dirty="0"/>
              <a:t>C</a:t>
            </a:r>
            <a:r>
              <a:rPr lang="en-US" dirty="0" smtClean="0"/>
              <a:t>ollege Cork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7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Shannon’s Maxim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137" y="1741305"/>
            <a:ext cx="3794967" cy="35940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i="1" dirty="0" smtClean="0"/>
              <a:t>The </a:t>
            </a:r>
            <a:r>
              <a:rPr lang="en-US" i="1" dirty="0"/>
              <a:t>enemy knows the </a:t>
            </a:r>
            <a:r>
              <a:rPr lang="en-US" i="1" dirty="0" smtClean="0"/>
              <a:t>system</a:t>
            </a:r>
            <a:r>
              <a:rPr lang="en-US" dirty="0" smtClean="0"/>
              <a:t>”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926" y="2104815"/>
            <a:ext cx="1977410" cy="29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0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8"/>
            <a:ext cx="8229600" cy="4509112"/>
          </a:xfrm>
        </p:spPr>
        <p:txBody>
          <a:bodyPr>
            <a:normAutofit/>
          </a:bodyPr>
          <a:lstStyle/>
          <a:p>
            <a:r>
              <a:rPr lang="en-US" dirty="0" smtClean="0"/>
              <a:t>Modeling and building security mechanisms</a:t>
            </a:r>
          </a:p>
          <a:p>
            <a:r>
              <a:rPr lang="en-US" dirty="0" smtClean="0"/>
              <a:t>Assurance: system upholds security property.</a:t>
            </a:r>
          </a:p>
          <a:p>
            <a:r>
              <a:rPr lang="en-US" dirty="0" smtClean="0"/>
              <a:t>Security Criteria: Rainbow series, </a:t>
            </a:r>
            <a:r>
              <a:rPr lang="en-US" smtClean="0"/>
              <a:t>Common Criteria.</a:t>
            </a:r>
            <a:endParaRPr lang="en-US" dirty="0" smtClean="0"/>
          </a:p>
          <a:p>
            <a:r>
              <a:rPr lang="en-US" dirty="0" smtClean="0"/>
              <a:t>Even for simple systems its hard to get it right.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99453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"/>
            <a:ext cx="9144000" cy="5699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0508" y="6532086"/>
            <a:ext cx="211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ww.cvedetails.com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27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9133"/>
          </a:xfrm>
        </p:spPr>
        <p:txBody>
          <a:bodyPr>
            <a:normAutofit/>
          </a:bodyPr>
          <a:lstStyle/>
          <a:p>
            <a:r>
              <a:rPr lang="en-US" dirty="0" smtClean="0"/>
              <a:t>Regard security as a risk to be managed; Identify risk, select mechanism, track efficacy; </a:t>
            </a:r>
          </a:p>
          <a:p>
            <a:r>
              <a:rPr lang="en-US" dirty="0" smtClean="0"/>
              <a:t>Assurance: system follows best practices. </a:t>
            </a:r>
          </a:p>
          <a:p>
            <a:r>
              <a:rPr lang="en-US" dirty="0" smtClean="0"/>
              <a:t>Security criteria: PCI-DSS, HIPPA, ..; easy to over-emphasize checkboxes.</a:t>
            </a:r>
          </a:p>
          <a:p>
            <a:r>
              <a:rPr lang="en-US" dirty="0" smtClean="0"/>
              <a:t>Even for small systems its hard to get it right.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6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137" y="0"/>
            <a:ext cx="6877383" cy="6933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2858" y="6563802"/>
            <a:ext cx="2801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Informationisbeautiful.net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2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 that store identifiable personal data.</a:t>
            </a:r>
          </a:p>
          <a:p>
            <a:r>
              <a:rPr lang="en-US" dirty="0" smtClean="0"/>
              <a:t>Large centralized systems make attractive targets to outsiders and insiders.</a:t>
            </a:r>
          </a:p>
          <a:p>
            <a:r>
              <a:rPr lang="en-US" dirty="0"/>
              <a:t>Who collects, shares, accesses personal </a:t>
            </a:r>
            <a:r>
              <a:rPr lang="en-US" dirty="0" smtClean="0"/>
              <a:t>data?</a:t>
            </a:r>
            <a:endParaRPr lang="en-US" dirty="0"/>
          </a:p>
          <a:p>
            <a:r>
              <a:rPr lang="en-US" dirty="0" smtClean="0"/>
              <a:t>Is AUP informed consent?</a:t>
            </a:r>
          </a:p>
          <a:p>
            <a:r>
              <a:rPr lang="en-US" dirty="0" smtClean="0"/>
              <a:t>Hard to get right, even for a tech-user.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467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Privacy and 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 store de-identified personal data.</a:t>
            </a:r>
          </a:p>
          <a:p>
            <a:r>
              <a:rPr lang="en-US" dirty="0" err="1" smtClean="0"/>
              <a:t>Pseudonymization</a:t>
            </a:r>
            <a:r>
              <a:rPr lang="en-US" dirty="0" smtClean="0"/>
              <a:t> of identity is non-trivial. </a:t>
            </a:r>
            <a:endParaRPr lang="en-US" dirty="0"/>
          </a:p>
          <a:p>
            <a:r>
              <a:rPr lang="en-US" dirty="0" smtClean="0"/>
              <a:t>Queries and linked data may reveal identity</a:t>
            </a:r>
          </a:p>
          <a:p>
            <a:r>
              <a:rPr lang="en-US" dirty="0" smtClean="0"/>
              <a:t>PETs are complex and not widely adopted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0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security and privacy right is hard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a system knows about people then the people need to know about the syste</a:t>
            </a:r>
            <a:r>
              <a:rPr lang="en-US" dirty="0"/>
              <a:t>m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Reinterpret Shannon’s Maxim:</a:t>
            </a: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“everyone knows the system”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103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3221</TotalTime>
  <Words>603</Words>
  <Application>Microsoft Macintosh PowerPoint</Application>
  <PresentationFormat>On-screen Show (4:3)</PresentationFormat>
  <Paragraphs>92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Data Security and Privacy</vt:lpstr>
      <vt:lpstr>Shannon’s Maxim</vt:lpstr>
      <vt:lpstr>Security Mechanisms</vt:lpstr>
      <vt:lpstr>PowerPoint Presentation</vt:lpstr>
      <vt:lpstr>Enterprise Security</vt:lpstr>
      <vt:lpstr>PowerPoint Presentation</vt:lpstr>
      <vt:lpstr>Data Privacy</vt:lpstr>
      <vt:lpstr>Data Privacy and Anonymity</vt:lpstr>
      <vt:lpstr>Conclusion</vt:lpstr>
    </vt:vector>
  </TitlesOfParts>
  <Company>UCC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and Privacy</dc:title>
  <dc:creator>Simon Foley</dc:creator>
  <cp:lastModifiedBy>Simon Foley</cp:lastModifiedBy>
  <cp:revision>335</cp:revision>
  <dcterms:created xsi:type="dcterms:W3CDTF">2015-09-13T11:37:29Z</dcterms:created>
  <dcterms:modified xsi:type="dcterms:W3CDTF">2015-09-17T17:31:27Z</dcterms:modified>
</cp:coreProperties>
</file>