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68841" autoAdjust="0"/>
  </p:normalViewPr>
  <p:slideViewPr>
    <p:cSldViewPr snapToObjects="1">
      <p:cViewPr varScale="1">
        <p:scale>
          <a:sx n="63" d="100"/>
          <a:sy n="63" d="100"/>
        </p:scale>
        <p:origin x="-1936" y="-96"/>
      </p:cViewPr>
      <p:guideLst>
        <p:guide orient="horz" pos="2160"/>
        <p:guide pos="2880"/>
      </p:guideLst>
    </p:cSldViewPr>
  </p:slideViewPr>
  <p:notesTextViewPr>
    <p:cViewPr>
      <p:scale>
        <a:sx n="100" d="100"/>
        <a:sy n="100" d="100"/>
      </p:scale>
      <p:origin x="0" y="296"/>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93F2B3-629A-AE46-9816-9F5A2B7061BA}" type="datetimeFigureOut">
              <a:rPr lang="en-US" smtClean="0"/>
              <a:t>9/16/15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BB703E-A82E-2041-BA07-34C3283BC15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Title: </a:t>
            </a:r>
            <a:r>
              <a:rPr lang="en-US" dirty="0" smtClean="0"/>
              <a:t>I’m going to talk about</a:t>
            </a:r>
            <a:r>
              <a:rPr lang="en-US" baseline="0" dirty="0" smtClean="0"/>
              <a:t> informed consent, and explore some of the issues for researchers in the discipline of psychology .  </a:t>
            </a:r>
          </a:p>
          <a:p>
            <a:endParaRPr lang="en-US" baseline="0" dirty="0" smtClean="0"/>
          </a:p>
          <a:p>
            <a:r>
              <a:rPr lang="en-US" b="1" baseline="0" dirty="0" smtClean="0"/>
              <a:t>1.  </a:t>
            </a:r>
            <a:r>
              <a:rPr lang="en-US" b="0" i="0" baseline="0" dirty="0" smtClean="0"/>
              <a:t>The concept of informed consent – from being addressed by a formality, to taking centre stage in the research process.</a:t>
            </a:r>
            <a:endParaRPr lang="en-US" b="1" baseline="0" dirty="0" smtClean="0"/>
          </a:p>
          <a:p>
            <a:endParaRPr lang="en-US" baseline="0" dirty="0" smtClean="0"/>
          </a:p>
          <a:p>
            <a:r>
              <a:rPr lang="en-US" b="1" baseline="0" dirty="0" smtClean="0"/>
              <a:t>2.  </a:t>
            </a:r>
            <a:r>
              <a:rPr lang="en-US" baseline="0" dirty="0" smtClean="0"/>
              <a:t>I’ll be talking about some concerns from the perspective of the participant, or subject, as well as concerns for the researcher.</a:t>
            </a:r>
            <a:endParaRPr lang="en-US" dirty="0"/>
          </a:p>
        </p:txBody>
      </p:sp>
      <p:sp>
        <p:nvSpPr>
          <p:cNvPr id="4" name="Slide Number Placeholder 3"/>
          <p:cNvSpPr>
            <a:spLocks noGrp="1"/>
          </p:cNvSpPr>
          <p:nvPr>
            <p:ph type="sldNum" sz="quarter" idx="10"/>
          </p:nvPr>
        </p:nvSpPr>
        <p:spPr/>
        <p:txBody>
          <a:bodyPr/>
          <a:lstStyle/>
          <a:p>
            <a:fld id="{A6BB703E-A82E-2041-BA07-34C3283BC150}"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1.  </a:t>
            </a:r>
            <a:r>
              <a:rPr lang="en-US" dirty="0" smtClean="0"/>
              <a:t>Informed consent is voluntary agreement to take part in research, or under a procedure, with full knowledge of what is entailed.</a:t>
            </a:r>
          </a:p>
          <a:p>
            <a:endParaRPr lang="en-US" dirty="0" smtClean="0"/>
          </a:p>
          <a:p>
            <a:pPr marL="228600" indent="-228600">
              <a:buAutoNum type="arabicPeriod" startAt="2"/>
            </a:pPr>
            <a:r>
              <a:rPr lang="en-US" dirty="0" smtClean="0"/>
              <a:t>What you are consenting to is to an encroachment on your person.</a:t>
            </a:r>
            <a:r>
              <a:rPr lang="en-US" baseline="0" dirty="0" smtClean="0"/>
              <a:t>  </a:t>
            </a:r>
            <a:r>
              <a:rPr lang="en-US" dirty="0" smtClean="0"/>
              <a:t>Obtaining informed consent changes the way we see what happens.</a:t>
            </a:r>
            <a:r>
              <a:rPr lang="en-US" baseline="0" dirty="0" smtClean="0"/>
              <a:t>  </a:t>
            </a:r>
            <a:r>
              <a:rPr lang="en-US" dirty="0" smtClean="0"/>
              <a:t>Without consent, this type of interaction would be an encroachment,</a:t>
            </a:r>
            <a:r>
              <a:rPr lang="en-US" baseline="0" dirty="0" smtClean="0"/>
              <a:t> it could be</a:t>
            </a:r>
            <a:r>
              <a:rPr lang="en-US" dirty="0" smtClean="0"/>
              <a:t> criminal offence against the person.  (One person would be harming another, interfering with their autonomy.)</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3.  </a:t>
            </a:r>
            <a:r>
              <a:rPr lang="en-US" dirty="0" smtClean="0"/>
              <a:t>The aim of research is to obtain knowledge that is used for our benefit.  This is how we justify accepting the risk of potential harm.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228600" marR="0" indent="-228600" algn="l" defTabSz="457200" rtl="0" eaLnBrk="1" fontAlgn="auto" latinLnBrk="0" hangingPunct="1">
              <a:lnSpc>
                <a:spcPct val="100000"/>
              </a:lnSpc>
              <a:spcBef>
                <a:spcPts val="0"/>
              </a:spcBef>
              <a:spcAft>
                <a:spcPts val="0"/>
              </a:spcAft>
              <a:buClrTx/>
              <a:buSzTx/>
              <a:buFontTx/>
              <a:buAutoNum type="arabicPeriod" startAt="4"/>
              <a:tabLst/>
              <a:defRPr/>
            </a:pPr>
            <a:r>
              <a:rPr lang="en-US" dirty="0" smtClean="0"/>
              <a:t>Origins of our model of consent lie in the area of medicine, an example is drug trials.</a:t>
            </a:r>
          </a:p>
          <a:p>
            <a:pPr marL="228600" marR="0" indent="-22860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Informed consent, as we can see, is important.  It allows for encroachments on us, that would otherwise be unacceptable.  These are some of ideas about informed consent, let’s look at how these</a:t>
            </a:r>
            <a:r>
              <a:rPr lang="en-US" baseline="0" dirty="0" smtClean="0"/>
              <a:t> are addressed.</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6BB703E-A82E-2041-BA07-34C3283BC150}"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a:buNone/>
            </a:pPr>
            <a:r>
              <a:rPr lang="en-US" b="1" dirty="0" smtClean="0"/>
              <a:t>Title</a:t>
            </a:r>
            <a:r>
              <a:rPr lang="en-US" dirty="0" smtClean="0"/>
              <a:t>:</a:t>
            </a:r>
            <a:r>
              <a:rPr lang="en-US" baseline="0" dirty="0" smtClean="0"/>
              <a:t> </a:t>
            </a:r>
            <a:r>
              <a:rPr lang="en-US" dirty="0" smtClean="0"/>
              <a:t> One</a:t>
            </a:r>
            <a:r>
              <a:rPr lang="en-US" baseline="0" dirty="0" smtClean="0"/>
              <a:t> looking at </a:t>
            </a:r>
            <a:r>
              <a:rPr lang="en-US" dirty="0" smtClean="0"/>
              <a:t>informed consent is that it is a procedural matter, and this is addressed at the outset of the research.</a:t>
            </a:r>
          </a:p>
          <a:p>
            <a:endParaRPr lang="en-US" dirty="0" smtClean="0"/>
          </a:p>
          <a:p>
            <a:pPr>
              <a:buFont typeface="Arial"/>
              <a:buNone/>
            </a:pPr>
            <a:r>
              <a:rPr lang="en-US" b="1" dirty="0" smtClean="0"/>
              <a:t>1.</a:t>
            </a:r>
            <a:r>
              <a:rPr lang="en-US" b="1" baseline="0" dirty="0" smtClean="0"/>
              <a:t>  </a:t>
            </a:r>
            <a:r>
              <a:rPr lang="en-US" dirty="0" smtClean="0"/>
              <a:t>Clearly both researchers and participants need this issue to be addressed.  </a:t>
            </a:r>
          </a:p>
          <a:p>
            <a:r>
              <a:rPr lang="en-US" dirty="0" smtClean="0"/>
              <a:t>Researchers need to be protected from accusations of engaging in actions that are unacceptable. </a:t>
            </a:r>
          </a:p>
          <a:p>
            <a:r>
              <a:rPr lang="en-US" dirty="0" smtClean="0"/>
              <a:t>Participants need to be protected, to ensure they know what will</a:t>
            </a:r>
            <a:r>
              <a:rPr lang="en-US" baseline="0" dirty="0" smtClean="0"/>
              <a:t> happen to them</a:t>
            </a:r>
            <a:r>
              <a:rPr lang="en-US" dirty="0" smtClean="0"/>
              <a:t>.</a:t>
            </a:r>
          </a:p>
          <a:p>
            <a:endParaRPr lang="en-US" dirty="0" smtClean="0"/>
          </a:p>
          <a:p>
            <a:r>
              <a:rPr lang="en-US" b="1" dirty="0" smtClean="0"/>
              <a:t>2</a:t>
            </a:r>
            <a:r>
              <a:rPr lang="en-US" dirty="0" smtClean="0"/>
              <a:t>.  Many of us have signed forms agreeing to medical treatment.</a:t>
            </a:r>
          </a:p>
          <a:p>
            <a:r>
              <a:rPr lang="en-US" dirty="0" smtClean="0"/>
              <a:t>How</a:t>
            </a:r>
            <a:r>
              <a:rPr lang="en-US" baseline="0" dirty="0" smtClean="0"/>
              <a:t> confident a</a:t>
            </a:r>
            <a:r>
              <a:rPr lang="en-US" dirty="0" smtClean="0"/>
              <a:t>re you that you understood</a:t>
            </a:r>
            <a:r>
              <a:rPr lang="en-US" baseline="0" dirty="0" smtClean="0"/>
              <a:t> all </a:t>
            </a:r>
            <a:r>
              <a:rPr lang="en-US" dirty="0" smtClean="0"/>
              <a:t>the detail of what you were told?  </a:t>
            </a:r>
          </a:p>
          <a:p>
            <a:r>
              <a:rPr lang="en-US" dirty="0" smtClean="0"/>
              <a:t>Did you think that all the risks of the procedure were explained to you?  </a:t>
            </a:r>
          </a:p>
          <a:p>
            <a:r>
              <a:rPr lang="en-US" dirty="0" smtClean="0"/>
              <a:t>Did you need clarification of terminology?  Were your questions answered?  </a:t>
            </a:r>
          </a:p>
          <a:p>
            <a:endParaRPr lang="en-US" dirty="0" smtClean="0"/>
          </a:p>
          <a:p>
            <a:r>
              <a:rPr lang="en-US" b="1" dirty="0" smtClean="0"/>
              <a:t>3.  </a:t>
            </a:r>
            <a:r>
              <a:rPr lang="en-US" dirty="0" smtClean="0"/>
              <a:t>Psychologists conducting experiments applied this model of informed consent to their research</a:t>
            </a:r>
          </a:p>
          <a:p>
            <a:endParaRPr lang="en-US" dirty="0"/>
          </a:p>
        </p:txBody>
      </p:sp>
      <p:sp>
        <p:nvSpPr>
          <p:cNvPr id="4" name="Slide Number Placeholder 3"/>
          <p:cNvSpPr>
            <a:spLocks noGrp="1"/>
          </p:cNvSpPr>
          <p:nvPr>
            <p:ph type="sldNum" sz="quarter" idx="10"/>
          </p:nvPr>
        </p:nvSpPr>
        <p:spPr/>
        <p:txBody>
          <a:bodyPr/>
          <a:lstStyle/>
          <a:p>
            <a:fld id="{A6BB703E-A82E-2041-BA07-34C3283BC150}"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Title: </a:t>
            </a:r>
            <a:r>
              <a:rPr lang="en-US" dirty="0" smtClean="0"/>
              <a:t>A similar procedure takes place in psychological research.  There are some complications. </a:t>
            </a:r>
          </a:p>
          <a:p>
            <a:endParaRPr lang="en-US" dirty="0" smtClean="0"/>
          </a:p>
          <a:p>
            <a:r>
              <a:rPr lang="en-US" b="1" dirty="0" smtClean="0"/>
              <a:t>1.</a:t>
            </a:r>
            <a:r>
              <a:rPr lang="en-US" b="1" baseline="0" dirty="0" smtClean="0"/>
              <a:t>  </a:t>
            </a:r>
            <a:r>
              <a:rPr lang="en-US" dirty="0" smtClean="0"/>
              <a:t>Many people sign consent forms without reading them.  Researchers may</a:t>
            </a:r>
            <a:r>
              <a:rPr lang="en-US" baseline="0" dirty="0" smtClean="0"/>
              <a:t> not be bothered by this, once the form is signed – people often discard their copy of the form, researchers not bothered by this either.  It is not uncommon.</a:t>
            </a:r>
          </a:p>
          <a:p>
            <a:endParaRPr lang="en-US" dirty="0" smtClean="0"/>
          </a:p>
          <a:p>
            <a:r>
              <a:rPr lang="en-US" b="1" dirty="0" smtClean="0"/>
              <a:t>2. </a:t>
            </a:r>
            <a:r>
              <a:rPr lang="en-US" dirty="0" smtClean="0"/>
              <a:t>Some people are enthusiastic about research, and don't want to bother reading or hearing</a:t>
            </a:r>
            <a:r>
              <a:rPr lang="en-US" baseline="0" dirty="0" smtClean="0"/>
              <a:t> </a:t>
            </a:r>
            <a:r>
              <a:rPr lang="en-US" dirty="0" smtClean="0"/>
              <a:t>the details,</a:t>
            </a:r>
            <a:r>
              <a:rPr lang="en-US" baseline="0" dirty="0" smtClean="0"/>
              <a:t> TMI on the harms and risks.</a:t>
            </a:r>
          </a:p>
          <a:p>
            <a:endParaRPr lang="en-US" dirty="0" smtClean="0"/>
          </a:p>
          <a:p>
            <a:r>
              <a:rPr lang="en-US" b="1" dirty="0" smtClean="0"/>
              <a:t>3. </a:t>
            </a:r>
            <a:r>
              <a:rPr lang="en-US" dirty="0" smtClean="0"/>
              <a:t>Ambivalent about the research, however, when faced with the authority and legitimacy of researchers,</a:t>
            </a:r>
            <a:r>
              <a:rPr lang="en-US" baseline="0" dirty="0" smtClean="0"/>
              <a:t> can</a:t>
            </a:r>
            <a:r>
              <a:rPr lang="en-US" dirty="0" smtClean="0"/>
              <a:t> feel coerced.</a:t>
            </a:r>
          </a:p>
          <a:p>
            <a:endParaRPr lang="en-US" dirty="0" smtClean="0"/>
          </a:p>
          <a:p>
            <a:r>
              <a:rPr lang="en-US" b="1" dirty="0" smtClean="0"/>
              <a:t>4.  </a:t>
            </a:r>
            <a:r>
              <a:rPr lang="en-US" dirty="0" smtClean="0"/>
              <a:t>Participants can be reluctant to withdraw consent, despite this being their right – participants can be unsure that they can change their minds about something they have</a:t>
            </a:r>
            <a:r>
              <a:rPr lang="en-US" baseline="0" dirty="0" smtClean="0"/>
              <a:t> agreed to do</a:t>
            </a:r>
            <a:endParaRPr lang="en-US" dirty="0" smtClean="0"/>
          </a:p>
          <a:p>
            <a:endParaRPr lang="en-US" dirty="0" smtClean="0"/>
          </a:p>
          <a:p>
            <a:r>
              <a:rPr lang="en-US" b="1" dirty="0" smtClean="0"/>
              <a:t>5.  </a:t>
            </a:r>
            <a:r>
              <a:rPr lang="en-US" dirty="0" smtClean="0"/>
              <a:t>These are some of the complication,</a:t>
            </a:r>
            <a:r>
              <a:rPr lang="en-US" baseline="0" dirty="0" smtClean="0"/>
              <a:t> showing the </a:t>
            </a:r>
            <a:r>
              <a:rPr lang="en-US" dirty="0" smtClean="0"/>
              <a:t>nuances around informed consent. </a:t>
            </a:r>
          </a:p>
          <a:p>
            <a:r>
              <a:rPr lang="en-US" dirty="0" smtClean="0"/>
              <a:t>The original idea was to protect both researcher and participant.</a:t>
            </a:r>
          </a:p>
          <a:p>
            <a:r>
              <a:rPr lang="en-US" dirty="0" smtClean="0"/>
              <a:t>Informed consent is there, however, achieving the 'informed' aspect in practice is becoming less clear cut. </a:t>
            </a:r>
          </a:p>
          <a:p>
            <a:endParaRPr lang="en-US" dirty="0"/>
          </a:p>
        </p:txBody>
      </p:sp>
      <p:sp>
        <p:nvSpPr>
          <p:cNvPr id="4" name="Slide Number Placeholder 3"/>
          <p:cNvSpPr>
            <a:spLocks noGrp="1"/>
          </p:cNvSpPr>
          <p:nvPr>
            <p:ph type="sldNum" sz="quarter" idx="10"/>
          </p:nvPr>
        </p:nvSpPr>
        <p:spPr/>
        <p:txBody>
          <a:bodyPr/>
          <a:lstStyle/>
          <a:p>
            <a:fld id="{A6BB703E-A82E-2041-BA07-34C3283BC150}"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b="1" dirty="0" smtClean="0"/>
              <a:t>Title:</a:t>
            </a:r>
            <a:r>
              <a:rPr lang="en-US" b="1" baseline="0" dirty="0" smtClean="0"/>
              <a:t> </a:t>
            </a:r>
            <a:r>
              <a:rPr lang="en-US" b="0" baseline="0" dirty="0" smtClean="0"/>
              <a:t>in</a:t>
            </a:r>
            <a:r>
              <a:rPr lang="en-US" b="1" baseline="0" dirty="0" smtClean="0"/>
              <a:t> </a:t>
            </a:r>
            <a:r>
              <a:rPr lang="en-US" dirty="0" smtClean="0"/>
              <a:t>qualitative psychological research,</a:t>
            </a:r>
            <a:r>
              <a:rPr lang="en-US" baseline="0" dirty="0" smtClean="0"/>
              <a:t> where data gathering involves</a:t>
            </a:r>
            <a:r>
              <a:rPr lang="en-US" dirty="0" smtClean="0"/>
              <a:t> interviewing, or focus groups,</a:t>
            </a:r>
            <a:r>
              <a:rPr lang="en-US" baseline="0" dirty="0" smtClean="0"/>
              <a:t> other issues are highlighted.</a:t>
            </a:r>
            <a:endParaRPr lang="en-US" dirty="0" smtClean="0"/>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1.  </a:t>
            </a:r>
            <a:r>
              <a:rPr lang="en-US" dirty="0" smtClean="0"/>
              <a:t>Again, people are enthusiastic about research, and in qualitative research, the amount of information about a project can be overwhelming.  People don’t want to read it, cannot absorb it all at once.</a:t>
            </a:r>
            <a:r>
              <a:rPr lang="en-US" baseline="0" dirty="0" smtClean="0"/>
              <a:t>  This</a:t>
            </a:r>
            <a:r>
              <a:rPr lang="en-US" dirty="0" smtClean="0"/>
              <a:t> might put people</a:t>
            </a:r>
            <a:r>
              <a:rPr lang="en-US" baseline="0" dirty="0" smtClean="0"/>
              <a:t> off taking part, or they just agree without thinking it through.</a:t>
            </a:r>
            <a:endParaRPr lang="en-US" dirty="0" smtClean="0"/>
          </a:p>
          <a:p>
            <a:endParaRPr lang="en-US" dirty="0" smtClean="0"/>
          </a:p>
          <a:p>
            <a:r>
              <a:rPr lang="en-US" b="1" dirty="0" smtClean="0"/>
              <a:t>2.</a:t>
            </a:r>
            <a:r>
              <a:rPr lang="en-US" b="1" baseline="0" dirty="0" smtClean="0"/>
              <a:t>  </a:t>
            </a:r>
            <a:r>
              <a:rPr lang="en-US" dirty="0" smtClean="0"/>
              <a:t>The direction of</a:t>
            </a:r>
            <a:r>
              <a:rPr lang="en-US" baseline="0" dirty="0" smtClean="0"/>
              <a:t> qualitative</a:t>
            </a:r>
            <a:r>
              <a:rPr lang="en-US" dirty="0" smtClean="0"/>
              <a:t> data analysis, and perhaps further data gathering, is uncertain at the outset, how can this</a:t>
            </a:r>
            <a:r>
              <a:rPr lang="en-US" baseline="0" dirty="0" smtClean="0"/>
              <a:t> be conveyed meaningfully to participants?</a:t>
            </a:r>
            <a:r>
              <a:rPr lang="en-US" dirty="0" smtClean="0"/>
              <a:t> </a:t>
            </a:r>
          </a:p>
          <a:p>
            <a:endParaRPr lang="en-US" dirty="0" smtClean="0"/>
          </a:p>
          <a:p>
            <a:r>
              <a:rPr lang="en-US" b="1" dirty="0" smtClean="0"/>
              <a:t>3.  </a:t>
            </a:r>
            <a:r>
              <a:rPr lang="en-US" dirty="0" smtClean="0"/>
              <a:t>Therefore, the potential consequences and harms for participants, are not easy to convey.  </a:t>
            </a:r>
          </a:p>
          <a:p>
            <a:r>
              <a:rPr lang="en-US" dirty="0" smtClean="0"/>
              <a:t>Tension: A</a:t>
            </a:r>
            <a:r>
              <a:rPr lang="en-US" baseline="0" dirty="0" smtClean="0"/>
              <a:t> researcher may not dwell on these, might only allude to them…..</a:t>
            </a:r>
            <a:endParaRPr lang="en-US" dirty="0" smtClean="0"/>
          </a:p>
          <a:p>
            <a:endParaRPr lang="en-US" dirty="0" smtClean="0"/>
          </a:p>
          <a:p>
            <a:r>
              <a:rPr lang="en-US" b="1" dirty="0" smtClean="0"/>
              <a:t>4.  </a:t>
            </a:r>
            <a:r>
              <a:rPr lang="en-US" dirty="0" smtClean="0"/>
              <a:t>Achieving the 'informed' part of ‘informed consent’ is becoming even less clear cut.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6BB703E-A82E-2041-BA07-34C3283BC150}"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Title: </a:t>
            </a:r>
            <a:r>
              <a:rPr lang="en-US" dirty="0" smtClean="0"/>
              <a:t>With social psychological research over a long time frame, there may be repeated interviews with people, regular contact</a:t>
            </a:r>
            <a:r>
              <a:rPr lang="en-US" baseline="0" dirty="0" smtClean="0"/>
              <a:t> - </a:t>
            </a:r>
            <a:r>
              <a:rPr lang="en-US" dirty="0" smtClean="0"/>
              <a:t>ethnographers may live among those they are researching.</a:t>
            </a:r>
          </a:p>
          <a:p>
            <a:endParaRPr lang="en-US" dirty="0" smtClean="0"/>
          </a:p>
          <a:p>
            <a:r>
              <a:rPr lang="en-US" b="1" dirty="0" smtClean="0"/>
              <a:t>1.  </a:t>
            </a:r>
            <a:r>
              <a:rPr lang="en-US" b="0" dirty="0" smtClean="0"/>
              <a:t>Over time, t</a:t>
            </a:r>
            <a:r>
              <a:rPr lang="en-US" dirty="0" smtClean="0"/>
              <a:t>he relationship between participants and researcher changes, personal bonds are likely to form.  </a:t>
            </a:r>
          </a:p>
          <a:p>
            <a:endParaRPr lang="en-US" dirty="0" smtClean="0"/>
          </a:p>
          <a:p>
            <a:r>
              <a:rPr lang="en-US" b="1" dirty="0" smtClean="0"/>
              <a:t>2.  </a:t>
            </a:r>
            <a:r>
              <a:rPr lang="en-US" dirty="0" smtClean="0"/>
              <a:t>Personal disclosure is likely, questions arise about what is data, what parts of what has been disclosed can be </a:t>
            </a:r>
            <a:r>
              <a:rPr lang="en-US" dirty="0" err="1" smtClean="0"/>
              <a:t>analysed</a:t>
            </a:r>
            <a:r>
              <a:rPr lang="en-US" dirty="0" smtClean="0"/>
              <a:t>?  </a:t>
            </a:r>
          </a:p>
          <a:p>
            <a:endParaRPr lang="en-US" dirty="0" smtClean="0"/>
          </a:p>
          <a:p>
            <a:r>
              <a:rPr lang="en-US" dirty="0" smtClean="0"/>
              <a:t>'leave that stuff out, would you?' - participant during an interview, asking for what had been said to be excluded as data.</a:t>
            </a:r>
            <a:r>
              <a:rPr lang="en-US" baseline="0" dirty="0" smtClean="0"/>
              <a:t>  Ethical decision making: what OUGHT I exclude as data?</a:t>
            </a:r>
            <a:endParaRPr lang="en-US" dirty="0" smtClean="0"/>
          </a:p>
          <a:p>
            <a:endParaRPr lang="en-US" dirty="0" smtClean="0"/>
          </a:p>
          <a:p>
            <a:r>
              <a:rPr lang="en-US" b="1" dirty="0" smtClean="0"/>
              <a:t>3.  </a:t>
            </a:r>
            <a:r>
              <a:rPr lang="en-US" dirty="0" smtClean="0"/>
              <a:t>There is still the right to withdraw consent.</a:t>
            </a:r>
            <a:r>
              <a:rPr lang="en-US" baseline="0" dirty="0" smtClean="0"/>
              <a:t>  </a:t>
            </a:r>
            <a:r>
              <a:rPr lang="en-US" dirty="0" smtClean="0"/>
              <a:t>There is a tension between a researcher's imperative to obtain and retain data, and the participant's right to withdraw their data.</a:t>
            </a:r>
          </a:p>
          <a:p>
            <a:endParaRPr lang="en-US" dirty="0" smtClean="0"/>
          </a:p>
          <a:p>
            <a:r>
              <a:rPr lang="en-US" b="1" dirty="0" smtClean="0"/>
              <a:t>4.  </a:t>
            </a:r>
            <a:r>
              <a:rPr lang="en-US" dirty="0" smtClean="0"/>
              <a:t>With this type of personal interaction, and often the</a:t>
            </a:r>
            <a:r>
              <a:rPr lang="en-US" baseline="0" dirty="0" smtClean="0"/>
              <a:t> research is on</a:t>
            </a:r>
            <a:r>
              <a:rPr lang="en-US" dirty="0" smtClean="0"/>
              <a:t> personal matters, there are challenges to ethical practice being maintained.</a:t>
            </a:r>
          </a:p>
          <a:p>
            <a:endParaRPr lang="en-US" dirty="0" smtClean="0"/>
          </a:p>
          <a:p>
            <a:r>
              <a:rPr lang="en-US" dirty="0" smtClean="0"/>
              <a:t>Procedural ethics may not provide answers.</a:t>
            </a:r>
            <a:endParaRPr lang="en-US" dirty="0"/>
          </a:p>
        </p:txBody>
      </p:sp>
      <p:sp>
        <p:nvSpPr>
          <p:cNvPr id="4" name="Slide Number Placeholder 3"/>
          <p:cNvSpPr>
            <a:spLocks noGrp="1"/>
          </p:cNvSpPr>
          <p:nvPr>
            <p:ph type="sldNum" sz="quarter" idx="10"/>
          </p:nvPr>
        </p:nvSpPr>
        <p:spPr/>
        <p:txBody>
          <a:bodyPr/>
          <a:lstStyle/>
          <a:p>
            <a:fld id="{A6BB703E-A82E-2041-BA07-34C3283BC150}"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b="1" dirty="0" smtClean="0"/>
              <a:t>1.  </a:t>
            </a:r>
            <a:r>
              <a:rPr lang="en-US" dirty="0" smtClean="0"/>
              <a:t>When</a:t>
            </a:r>
            <a:r>
              <a:rPr lang="en-US" baseline="0" dirty="0" smtClean="0"/>
              <a:t> making any decisions about data and analysis, p</a:t>
            </a:r>
            <a:r>
              <a:rPr lang="en-US" dirty="0" smtClean="0"/>
              <a:t>articipant autonomy, dignity and privacy are </a:t>
            </a:r>
            <a:r>
              <a:rPr lang="en-US" dirty="0" err="1" smtClean="0"/>
              <a:t>foregrounded</a:t>
            </a:r>
            <a:r>
              <a:rPr lang="en-US" dirty="0" smtClean="0"/>
              <a:t>.</a:t>
            </a:r>
          </a:p>
          <a:p>
            <a:pPr marL="228600" indent="-228600">
              <a:buAutoNum type="arabicPeriod"/>
            </a:pPr>
            <a:endParaRPr lang="en-US" dirty="0" smtClean="0"/>
          </a:p>
          <a:p>
            <a:pPr marL="228600" marR="0" indent="-228600" algn="l" defTabSz="457200" rtl="0" eaLnBrk="1" fontAlgn="auto" latinLnBrk="0" hangingPunct="1">
              <a:lnSpc>
                <a:spcPct val="100000"/>
              </a:lnSpc>
              <a:spcBef>
                <a:spcPts val="0"/>
              </a:spcBef>
              <a:spcAft>
                <a:spcPts val="0"/>
              </a:spcAft>
              <a:buClrTx/>
              <a:buSzTx/>
              <a:buFontTx/>
              <a:buNone/>
              <a:tabLst/>
              <a:defRPr/>
            </a:pPr>
            <a:r>
              <a:rPr lang="en-US" b="1" dirty="0" smtClean="0"/>
              <a:t>2.  </a:t>
            </a:r>
            <a:r>
              <a:rPr lang="en-US" dirty="0" smtClean="0"/>
              <a:t>When</a:t>
            </a:r>
            <a:r>
              <a:rPr lang="en-US" baseline="0" dirty="0" smtClean="0"/>
              <a:t> e</a:t>
            </a:r>
            <a:r>
              <a:rPr lang="en-US" dirty="0" smtClean="0"/>
              <a:t>mpathy underpins ethical practice, the concerns of participants</a:t>
            </a:r>
            <a:r>
              <a:rPr lang="en-US" baseline="0" dirty="0" smtClean="0"/>
              <a:t> are as important to the researcher as if they were their own.</a:t>
            </a:r>
          </a:p>
          <a:p>
            <a:pPr marL="228600" indent="-228600">
              <a:buFont typeface="+mj-lt"/>
              <a:buNone/>
            </a:pPr>
            <a:endParaRPr lang="en-US" dirty="0" smtClean="0"/>
          </a:p>
          <a:p>
            <a:r>
              <a:rPr lang="en-US" b="1" dirty="0" smtClean="0"/>
              <a:t>3.</a:t>
            </a:r>
            <a:r>
              <a:rPr lang="en-US" b="1" baseline="0" dirty="0" smtClean="0"/>
              <a:t>  </a:t>
            </a:r>
            <a:r>
              <a:rPr lang="en-US" dirty="0" smtClean="0"/>
              <a:t>Reflexivity: decisions made in ethically important moments are subject</a:t>
            </a:r>
            <a:r>
              <a:rPr lang="en-US" baseline="0" dirty="0" smtClean="0"/>
              <a:t> to scrutiny, by themselves and others.</a:t>
            </a:r>
          </a:p>
          <a:p>
            <a:endParaRPr lang="en-US" dirty="0" smtClean="0"/>
          </a:p>
          <a:p>
            <a:pPr marL="228600" indent="-228600">
              <a:buAutoNum type="arabicPeriod" startAt="4"/>
            </a:pPr>
            <a:r>
              <a:rPr lang="en-US" dirty="0" smtClean="0"/>
              <a:t>Informed consent becomes</a:t>
            </a:r>
            <a:r>
              <a:rPr lang="en-US" baseline="0" dirty="0" smtClean="0"/>
              <a:t> </a:t>
            </a:r>
            <a:r>
              <a:rPr lang="en-US" dirty="0" smtClean="0"/>
              <a:t>a process of ethical engagement with</a:t>
            </a:r>
            <a:r>
              <a:rPr lang="en-US" baseline="0" dirty="0" smtClean="0"/>
              <a:t> participants</a:t>
            </a:r>
          </a:p>
          <a:p>
            <a:pPr marL="228600" indent="-228600">
              <a:buAutoNum type="arabicPeriod" startAt="4"/>
            </a:pPr>
            <a:endParaRPr lang="en-US" baseline="0" dirty="0" smtClean="0"/>
          </a:p>
          <a:p>
            <a:pPr marL="228600" indent="-228600">
              <a:buNone/>
            </a:pPr>
            <a:r>
              <a:rPr lang="en-US" b="1" baseline="0" dirty="0" smtClean="0"/>
              <a:t>5.  </a:t>
            </a:r>
            <a:r>
              <a:rPr lang="en-US" b="0" baseline="0" dirty="0" smtClean="0"/>
              <a:t>As the issues have illustrated, a procedural step (meaning a signed form), does not adequately provide for informed consent</a:t>
            </a:r>
            <a:endParaRPr lang="en-US" b="1" dirty="0" smtClean="0"/>
          </a:p>
          <a:p>
            <a:pPr marL="228600" indent="-228600">
              <a:buNone/>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6BB703E-A82E-2041-BA07-34C3283BC150}"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b="1" dirty="0" smtClean="0"/>
              <a:t>Title: </a:t>
            </a:r>
            <a:r>
              <a:rPr lang="en-US" b="0" baseline="0" dirty="0" smtClean="0"/>
              <a:t> informed consent </a:t>
            </a:r>
            <a:r>
              <a:rPr lang="en-US" b="0" baseline="0" smtClean="0"/>
              <a:t>has evolved</a:t>
            </a:r>
            <a:r>
              <a:rPr lang="en-US" smtClean="0"/>
              <a:t> </a:t>
            </a:r>
            <a:r>
              <a:rPr lang="en-US" dirty="0" smtClean="0"/>
              <a:t>from the procedural step of a signed form</a:t>
            </a:r>
            <a:r>
              <a:rPr lang="en-US" baseline="0" dirty="0" smtClean="0"/>
              <a:t> (</a:t>
            </a:r>
            <a:r>
              <a:rPr lang="en-US" dirty="0" smtClean="0"/>
              <a:t>the hoop to be jumped through) becoming more like an ongoing practice where:</a:t>
            </a:r>
          </a:p>
          <a:p>
            <a:endParaRPr lang="en-US" dirty="0" smtClean="0"/>
          </a:p>
          <a:p>
            <a:r>
              <a:rPr lang="en-US" dirty="0" smtClean="0"/>
              <a:t>Examples: </a:t>
            </a:r>
          </a:p>
          <a:p>
            <a:r>
              <a:rPr lang="en-US" dirty="0" smtClean="0"/>
              <a:t>People are</a:t>
            </a:r>
            <a:r>
              <a:rPr lang="en-US" baseline="0" dirty="0" smtClean="0"/>
              <a:t> given ample time to reflect</a:t>
            </a:r>
          </a:p>
          <a:p>
            <a:r>
              <a:rPr lang="en-US" baseline="0" dirty="0" smtClean="0"/>
              <a:t>People are given an easy way to refuse consent</a:t>
            </a:r>
          </a:p>
          <a:p>
            <a:r>
              <a:rPr lang="en-US" dirty="0" smtClean="0"/>
              <a:t>Participants are made aware of being able to withdraw consent, and doing so is easily achieved</a:t>
            </a:r>
          </a:p>
          <a:p>
            <a:endParaRPr lang="en-US" dirty="0" smtClean="0"/>
          </a:p>
          <a:p>
            <a:r>
              <a:rPr lang="en-US" dirty="0" smtClean="0"/>
              <a:t>The aim of these ideas is to address the problems around </a:t>
            </a:r>
            <a:r>
              <a:rPr lang="en-US" baseline="0" dirty="0" smtClean="0"/>
              <a:t>informed consent.  What is being acknowledged are Interpersonal relationships, the need for ongoing contact, to take account of personal values as well as external pressures (funding bodies).  All of these ‘messy’ aspects of undertaking research are then brought within the ambit of informed consent.</a:t>
            </a:r>
          </a:p>
          <a:p>
            <a:endParaRPr lang="en-US" baseline="0" dirty="0" smtClean="0"/>
          </a:p>
          <a:p>
            <a:r>
              <a:rPr lang="en-US" dirty="0" smtClean="0"/>
              <a:t>Throughout the research process</a:t>
            </a:r>
          </a:p>
          <a:p>
            <a:endParaRPr lang="en-US" dirty="0"/>
          </a:p>
        </p:txBody>
      </p:sp>
      <p:sp>
        <p:nvSpPr>
          <p:cNvPr id="4" name="Slide Number Placeholder 3"/>
          <p:cNvSpPr>
            <a:spLocks noGrp="1"/>
          </p:cNvSpPr>
          <p:nvPr>
            <p:ph type="sldNum" sz="quarter" idx="10"/>
          </p:nvPr>
        </p:nvSpPr>
        <p:spPr/>
        <p:txBody>
          <a:bodyPr/>
          <a:lstStyle/>
          <a:p>
            <a:fld id="{A6BB703E-A82E-2041-BA07-34C3283BC150}"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smtClean="0"/>
              <a:t>Click to edit Master subtitle style</a:t>
            </a:r>
            <a:endParaRPr lang="en-US"/>
          </a:p>
        </p:txBody>
      </p:sp>
      <p:sp>
        <p:nvSpPr>
          <p:cNvPr id="4" name="Date Placeholder 3"/>
          <p:cNvSpPr>
            <a:spLocks noGrp="1"/>
          </p:cNvSpPr>
          <p:nvPr>
            <p:ph type="dt" sz="half" idx="10"/>
          </p:nvPr>
        </p:nvSpPr>
        <p:spPr/>
        <p:txBody>
          <a:bodyPr/>
          <a:lstStyle/>
          <a:p>
            <a:fld id="{D0F95410-E6E3-A648-8951-75BCA684687F}"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D0F95410-E6E3-A648-8951-75BCA684687F}"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ga-I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D0F95410-E6E3-A648-8951-75BCA684687F}"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D0F95410-E6E3-A648-8951-75BCA684687F}"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ga-I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ga-IE" smtClean="0"/>
              <a:t>Click to edit Master text styles</a:t>
            </a:r>
          </a:p>
        </p:txBody>
      </p:sp>
      <p:sp>
        <p:nvSpPr>
          <p:cNvPr id="4" name="Date Placeholder 3"/>
          <p:cNvSpPr>
            <a:spLocks noGrp="1"/>
          </p:cNvSpPr>
          <p:nvPr>
            <p:ph type="dt" sz="half" idx="10"/>
          </p:nvPr>
        </p:nvSpPr>
        <p:spPr/>
        <p:txBody>
          <a:bodyPr/>
          <a:lstStyle/>
          <a:p>
            <a:fld id="{D0F95410-E6E3-A648-8951-75BCA684687F}"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Date Placeholder 4"/>
          <p:cNvSpPr>
            <a:spLocks noGrp="1"/>
          </p:cNvSpPr>
          <p:nvPr>
            <p:ph type="dt" sz="half" idx="10"/>
          </p:nvPr>
        </p:nvSpPr>
        <p:spPr/>
        <p:txBody>
          <a:bodyPr/>
          <a:lstStyle/>
          <a:p>
            <a:fld id="{D0F95410-E6E3-A648-8951-75BCA684687F}" type="datetimeFigureOut">
              <a:rPr lang="en-US" smtClean="0"/>
              <a:t>9/16/15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Date Placeholder 6"/>
          <p:cNvSpPr>
            <a:spLocks noGrp="1"/>
          </p:cNvSpPr>
          <p:nvPr>
            <p:ph type="dt" sz="half" idx="10"/>
          </p:nvPr>
        </p:nvSpPr>
        <p:spPr/>
        <p:txBody>
          <a:bodyPr/>
          <a:lstStyle/>
          <a:p>
            <a:fld id="{D0F95410-E6E3-A648-8951-75BCA684687F}" type="datetimeFigureOut">
              <a:rPr lang="en-US" smtClean="0"/>
              <a:t>9/16/15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Date Placeholder 2"/>
          <p:cNvSpPr>
            <a:spLocks noGrp="1"/>
          </p:cNvSpPr>
          <p:nvPr>
            <p:ph type="dt" sz="half" idx="10"/>
          </p:nvPr>
        </p:nvSpPr>
        <p:spPr/>
        <p:txBody>
          <a:bodyPr/>
          <a:lstStyle/>
          <a:p>
            <a:fld id="{D0F95410-E6E3-A648-8951-75BCA684687F}" type="datetimeFigureOut">
              <a:rPr lang="en-US" smtClean="0"/>
              <a:t>9/16/15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95410-E6E3-A648-8951-75BCA684687F}" type="datetimeFigureOut">
              <a:rPr lang="en-US" smtClean="0"/>
              <a:t>9/16/15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ga-I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D0F95410-E6E3-A648-8951-75BCA684687F}" type="datetimeFigureOut">
              <a:rPr lang="en-US" smtClean="0"/>
              <a:t>9/16/15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ga-I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D0F95410-E6E3-A648-8951-75BCA684687F}" type="datetimeFigureOut">
              <a:rPr lang="en-US" smtClean="0"/>
              <a:t>9/16/15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56B95C-4BCD-7744-A821-2BA8A79F649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ga-I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95410-E6E3-A648-8951-75BCA684687F}" type="datetimeFigureOut">
              <a:rPr lang="en-US" smtClean="0"/>
              <a:t>9/16/15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6B95C-4BCD-7744-A821-2BA8A79F649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Informed Consent</a:t>
            </a:r>
            <a:endParaRPr lang="en-US" dirty="0"/>
          </a:p>
        </p:txBody>
      </p:sp>
      <p:sp>
        <p:nvSpPr>
          <p:cNvPr id="3" name="Subtitle 2"/>
          <p:cNvSpPr>
            <a:spLocks noGrp="1"/>
          </p:cNvSpPr>
          <p:nvPr>
            <p:ph type="subTitle" idx="1"/>
          </p:nvPr>
        </p:nvSpPr>
        <p:spPr/>
        <p:txBody>
          <a:bodyPr/>
          <a:lstStyle/>
          <a:p>
            <a:r>
              <a:rPr lang="en-US" dirty="0" smtClean="0"/>
              <a:t>Vivien Rooney</a:t>
            </a:r>
          </a:p>
          <a:p>
            <a:r>
              <a:rPr lang="en-US" dirty="0" smtClean="0"/>
              <a:t>University College Cork</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endParaRPr lang="en-US" dirty="0"/>
          </a:p>
        </p:txBody>
      </p:sp>
      <p:sp>
        <p:nvSpPr>
          <p:cNvPr id="3" name="Content Placeholder 2"/>
          <p:cNvSpPr>
            <a:spLocks noGrp="1"/>
          </p:cNvSpPr>
          <p:nvPr>
            <p:ph idx="1"/>
          </p:nvPr>
        </p:nvSpPr>
        <p:spPr/>
        <p:txBody>
          <a:bodyPr/>
          <a:lstStyle/>
          <a:p>
            <a:r>
              <a:rPr lang="en-US" dirty="0"/>
              <a:t>F</a:t>
            </a:r>
            <a:r>
              <a:rPr lang="en-US" dirty="0" smtClean="0"/>
              <a:t>rom a static step being adequate, to the need for a participatory process.</a:t>
            </a:r>
          </a:p>
          <a:p>
            <a:r>
              <a:rPr lang="en-US" dirty="0" smtClean="0"/>
              <a:t>Data collector perspective</a:t>
            </a:r>
          </a:p>
          <a:p>
            <a:r>
              <a:rPr lang="en-US" dirty="0" smtClean="0"/>
              <a:t>Participant perspective</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a:t>
            </a:r>
            <a:endParaRPr lang="en-US" dirty="0"/>
          </a:p>
        </p:txBody>
      </p:sp>
      <p:sp>
        <p:nvSpPr>
          <p:cNvPr id="3" name="Content Placeholder 2"/>
          <p:cNvSpPr>
            <a:spLocks noGrp="1"/>
          </p:cNvSpPr>
          <p:nvPr>
            <p:ph idx="1"/>
          </p:nvPr>
        </p:nvSpPr>
        <p:spPr/>
        <p:txBody>
          <a:bodyPr/>
          <a:lstStyle/>
          <a:p>
            <a:r>
              <a:rPr lang="en-US" dirty="0" smtClean="0"/>
              <a:t>When we voluntarily a</a:t>
            </a:r>
            <a:r>
              <a:rPr lang="en-US" dirty="0" smtClean="0"/>
              <a:t>gree to a procedure (or research)</a:t>
            </a:r>
          </a:p>
          <a:p>
            <a:r>
              <a:rPr lang="en-US" dirty="0" smtClean="0"/>
              <a:t>We create an exception to what is otherwise unacceptable (or criminal)</a:t>
            </a:r>
          </a:p>
          <a:p>
            <a:r>
              <a:rPr lang="en-US" dirty="0" smtClean="0"/>
              <a:t>Need j</a:t>
            </a:r>
            <a:r>
              <a:rPr lang="en-US" dirty="0" smtClean="0"/>
              <a:t>ustification for the research to make the  risk of harm acceptable</a:t>
            </a:r>
          </a:p>
          <a:p>
            <a:r>
              <a:rPr lang="en-US" dirty="0" smtClean="0"/>
              <a:t>Rooted in a medical model</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formal procedure</a:t>
            </a:r>
            <a:endParaRPr lang="en-US" dirty="0"/>
          </a:p>
        </p:txBody>
      </p:sp>
      <p:sp>
        <p:nvSpPr>
          <p:cNvPr id="3" name="Content Placeholder 2"/>
          <p:cNvSpPr>
            <a:spLocks noGrp="1"/>
          </p:cNvSpPr>
          <p:nvPr>
            <p:ph idx="1"/>
          </p:nvPr>
        </p:nvSpPr>
        <p:spPr/>
        <p:txBody>
          <a:bodyPr/>
          <a:lstStyle/>
          <a:p>
            <a:r>
              <a:rPr lang="en-US" dirty="0" smtClean="0"/>
              <a:t>Aims to</a:t>
            </a:r>
            <a:r>
              <a:rPr lang="en-US" dirty="0" smtClean="0"/>
              <a:t> protect both researcher and participant</a:t>
            </a:r>
          </a:p>
          <a:p>
            <a:r>
              <a:rPr lang="en-US" dirty="0" smtClean="0"/>
              <a:t>People s</a:t>
            </a:r>
            <a:r>
              <a:rPr lang="en-US" dirty="0" smtClean="0"/>
              <a:t>ign a form, but problems arise</a:t>
            </a:r>
          </a:p>
          <a:p>
            <a:pPr lvl="1"/>
            <a:r>
              <a:rPr lang="en-US" dirty="0" smtClean="0"/>
              <a:t>detail, risks, jargon, questions</a:t>
            </a:r>
          </a:p>
          <a:p>
            <a:r>
              <a:rPr lang="en-US" dirty="0" smtClean="0"/>
              <a:t>Psychological research adopted flawed model</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in psychological research</a:t>
            </a:r>
            <a:endParaRPr lang="en-US" dirty="0"/>
          </a:p>
        </p:txBody>
      </p:sp>
      <p:sp>
        <p:nvSpPr>
          <p:cNvPr id="3" name="Content Placeholder 2"/>
          <p:cNvSpPr>
            <a:spLocks noGrp="1"/>
          </p:cNvSpPr>
          <p:nvPr>
            <p:ph idx="1"/>
          </p:nvPr>
        </p:nvSpPr>
        <p:spPr/>
        <p:txBody>
          <a:bodyPr/>
          <a:lstStyle/>
          <a:p>
            <a:r>
              <a:rPr lang="en-US" dirty="0" smtClean="0"/>
              <a:t>People s</a:t>
            </a:r>
            <a:r>
              <a:rPr lang="en-US" dirty="0" smtClean="0"/>
              <a:t>ign the form, but don’t read it</a:t>
            </a:r>
          </a:p>
          <a:p>
            <a:r>
              <a:rPr lang="en-US" dirty="0" smtClean="0"/>
              <a:t>Enthusiasm for research, but no detail wanted</a:t>
            </a:r>
          </a:p>
          <a:p>
            <a:r>
              <a:rPr lang="en-US" dirty="0" smtClean="0"/>
              <a:t>People a</a:t>
            </a:r>
            <a:r>
              <a:rPr lang="en-US" dirty="0" smtClean="0"/>
              <a:t>mbivalent, but feel coerced</a:t>
            </a:r>
          </a:p>
          <a:p>
            <a:r>
              <a:rPr lang="en-US" dirty="0" smtClean="0"/>
              <a:t>People reluctant to withdraw consent</a:t>
            </a:r>
          </a:p>
          <a:p>
            <a:endParaRPr lang="en-US" dirty="0" smtClean="0"/>
          </a:p>
          <a:p>
            <a:r>
              <a:rPr lang="en-US" dirty="0" smtClean="0"/>
              <a:t>The problem of consent being </a:t>
            </a:r>
            <a:r>
              <a:rPr lang="en-US" dirty="0" smtClean="0"/>
              <a:t>‘informed’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Consent for q</a:t>
            </a:r>
            <a:r>
              <a:rPr lang="en-US" dirty="0" smtClean="0"/>
              <a:t>ualitative research</a:t>
            </a:r>
            <a:endParaRPr lang="en-US" dirty="0"/>
          </a:p>
        </p:txBody>
      </p:sp>
      <p:sp>
        <p:nvSpPr>
          <p:cNvPr id="3" name="Content Placeholder 2"/>
          <p:cNvSpPr>
            <a:spLocks noGrp="1"/>
          </p:cNvSpPr>
          <p:nvPr>
            <p:ph idx="1"/>
          </p:nvPr>
        </p:nvSpPr>
        <p:spPr/>
        <p:txBody>
          <a:bodyPr>
            <a:normAutofit/>
          </a:bodyPr>
          <a:lstStyle/>
          <a:p>
            <a:r>
              <a:rPr lang="en-US" dirty="0" smtClean="0"/>
              <a:t>Extent of information required can be overwhelming</a:t>
            </a:r>
          </a:p>
          <a:p>
            <a:r>
              <a:rPr lang="en-US" dirty="0" smtClean="0"/>
              <a:t>How the analysis will develop is uncertain</a:t>
            </a:r>
          </a:p>
          <a:p>
            <a:r>
              <a:rPr lang="en-US" dirty="0" smtClean="0"/>
              <a:t>Consequences of analysis are uncertain</a:t>
            </a:r>
          </a:p>
          <a:p>
            <a:r>
              <a:rPr lang="en-US" dirty="0" smtClean="0"/>
              <a:t>Conveying the potential </a:t>
            </a:r>
            <a:r>
              <a:rPr lang="en-US" dirty="0" smtClean="0"/>
              <a:t>harm is difficult</a:t>
            </a:r>
            <a:endParaRPr lang="en-US" dirty="0" smtClean="0"/>
          </a:p>
          <a:p>
            <a:pPr>
              <a:buNone/>
            </a:pPr>
            <a:endParaRPr lang="en-US" dirty="0" smtClean="0"/>
          </a:p>
          <a:p>
            <a:r>
              <a:rPr lang="en-US" dirty="0"/>
              <a:t>A</a:t>
            </a:r>
            <a:r>
              <a:rPr lang="en-US" dirty="0" smtClean="0"/>
              <a:t>chieving ‘informed’ consent is even less clear cut</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Longitudinal research</a:t>
            </a:r>
            <a:endParaRPr lang="en-US" dirty="0"/>
          </a:p>
        </p:txBody>
      </p:sp>
      <p:sp>
        <p:nvSpPr>
          <p:cNvPr id="3" name="Content Placeholder 2"/>
          <p:cNvSpPr>
            <a:spLocks noGrp="1"/>
          </p:cNvSpPr>
          <p:nvPr>
            <p:ph idx="1"/>
          </p:nvPr>
        </p:nvSpPr>
        <p:spPr/>
        <p:txBody>
          <a:bodyPr/>
          <a:lstStyle/>
          <a:p>
            <a:r>
              <a:rPr lang="en-US" dirty="0" smtClean="0"/>
              <a:t>Bonds develop between researcher and participant</a:t>
            </a:r>
          </a:p>
          <a:p>
            <a:r>
              <a:rPr lang="en-US" dirty="0" smtClean="0"/>
              <a:t>Disclosure of personal information: dilemma of distinguishing data</a:t>
            </a:r>
          </a:p>
          <a:p>
            <a:r>
              <a:rPr lang="en-US" dirty="0" smtClean="0"/>
              <a:t>Tension: the imperative to obtain data and the right to withdraw from research</a:t>
            </a:r>
          </a:p>
          <a:p>
            <a:endParaRPr lang="en-US" dirty="0" smtClean="0"/>
          </a:p>
          <a:p>
            <a:r>
              <a:rPr lang="en-US" dirty="0"/>
              <a:t>A</a:t>
            </a:r>
            <a:r>
              <a:rPr lang="en-US" dirty="0" smtClean="0"/>
              <a:t>chieving ethical practice is challenging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Disciplinary practices</a:t>
            </a:r>
            <a:endParaRPr lang="en-US" dirty="0"/>
          </a:p>
        </p:txBody>
      </p:sp>
      <p:sp>
        <p:nvSpPr>
          <p:cNvPr id="3" name="Content Placeholder 2"/>
          <p:cNvSpPr>
            <a:spLocks noGrp="1"/>
          </p:cNvSpPr>
          <p:nvPr>
            <p:ph idx="1"/>
          </p:nvPr>
        </p:nvSpPr>
        <p:spPr/>
        <p:txBody>
          <a:bodyPr>
            <a:normAutofit/>
          </a:bodyPr>
          <a:lstStyle/>
          <a:p>
            <a:r>
              <a:rPr lang="en-US" dirty="0" smtClean="0"/>
              <a:t>Participant autonomy, dignity and privacy</a:t>
            </a:r>
          </a:p>
          <a:p>
            <a:r>
              <a:rPr lang="en-US" dirty="0" smtClean="0"/>
              <a:t>Empathy underpins ethical practice</a:t>
            </a:r>
          </a:p>
          <a:p>
            <a:r>
              <a:rPr lang="en-US" dirty="0" smtClean="0"/>
              <a:t>Reflexivity: </a:t>
            </a:r>
            <a:r>
              <a:rPr lang="en-US" dirty="0" err="1" smtClean="0"/>
              <a:t>scrutinise</a:t>
            </a:r>
            <a:r>
              <a:rPr lang="en-US" dirty="0" smtClean="0"/>
              <a:t> actions and decisions in ethically important moments</a:t>
            </a:r>
          </a:p>
          <a:p>
            <a:r>
              <a:rPr lang="en-US" dirty="0" smtClean="0"/>
              <a:t>A process of ethical engagement built on trust</a:t>
            </a:r>
          </a:p>
          <a:p>
            <a:endParaRPr lang="en-US" dirty="0" smtClean="0"/>
          </a:p>
          <a:p>
            <a:r>
              <a:rPr lang="en-US" dirty="0" smtClean="0"/>
              <a:t>A procedural step is inadequate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Informed Consent in an ideal world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participants understand all aspects of the research</a:t>
            </a:r>
          </a:p>
          <a:p>
            <a:r>
              <a:rPr lang="en-US" dirty="0" smtClean="0"/>
              <a:t>ample time to reflect on consent and its possible consequences</a:t>
            </a:r>
          </a:p>
          <a:p>
            <a:r>
              <a:rPr lang="en-US" dirty="0" smtClean="0"/>
              <a:t>an easy way to refuse consent</a:t>
            </a:r>
          </a:p>
          <a:p>
            <a:r>
              <a:rPr lang="en-US" dirty="0" smtClean="0"/>
              <a:t>awareness of being able to withdraw consent at any time, and doing so is easily achieved</a:t>
            </a:r>
          </a:p>
          <a:p>
            <a:r>
              <a:rPr lang="en-US" dirty="0" smtClean="0"/>
              <a:t>participants actively engage with, and contribute to the research process</a:t>
            </a:r>
          </a:p>
          <a:p>
            <a:r>
              <a:rPr lang="en-US" dirty="0" smtClean="0"/>
              <a:t>decision making is a participatory process</a:t>
            </a:r>
          </a:p>
          <a:p>
            <a:r>
              <a:rPr lang="en-US" dirty="0"/>
              <a:t>d</a:t>
            </a:r>
            <a:r>
              <a:rPr lang="en-US" dirty="0" smtClean="0"/>
              <a:t>ecisions taken</a:t>
            </a:r>
            <a:r>
              <a:rPr lang="en-US" dirty="0" smtClean="0"/>
              <a:t> are subject to joint scrutiny</a:t>
            </a:r>
          </a:p>
          <a:p>
            <a:r>
              <a:rPr lang="en-US" dirty="0" smtClean="0"/>
              <a:t>researchers </a:t>
            </a:r>
            <a:r>
              <a:rPr lang="en-US" dirty="0" err="1" smtClean="0"/>
              <a:t>empathise</a:t>
            </a:r>
            <a:r>
              <a:rPr lang="en-US" dirty="0" smtClean="0"/>
              <a:t> with participants</a:t>
            </a:r>
          </a:p>
          <a:p>
            <a:r>
              <a:rPr lang="en-US" dirty="0" smtClean="0"/>
              <a:t>mutual trust is built and maintained</a:t>
            </a:r>
          </a:p>
          <a:p>
            <a:r>
              <a:rPr lang="en-US" dirty="0" smtClean="0"/>
              <a:t>reflexivity is ongoing</a:t>
            </a:r>
          </a:p>
          <a:p>
            <a:r>
              <a:rPr lang="en-US" dirty="0" smtClean="0"/>
              <a:t>informed consent is a process of ethical engagement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154</TotalTime>
  <Words>1515</Words>
  <Application>Microsoft Macintosh PowerPoint</Application>
  <PresentationFormat>On-screen Show (4:3)</PresentationFormat>
  <Paragraphs>148</Paragraphs>
  <Slides>9</Slides>
  <Notes>8</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Informed Consent</vt:lpstr>
      <vt:lpstr>Informed Consent</vt:lpstr>
      <vt:lpstr>Informed Consent</vt:lpstr>
      <vt:lpstr>A formal procedure</vt:lpstr>
      <vt:lpstr>Consent in psychological research</vt:lpstr>
      <vt:lpstr>Consent for qualitative research</vt:lpstr>
      <vt:lpstr>Longitudinal research</vt:lpstr>
      <vt:lpstr>Disciplinary practices</vt:lpstr>
      <vt:lpstr>Informed Consent in an ideal world </vt:lpstr>
    </vt:vector>
  </TitlesOfParts>
  <Company>University College Cork</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Informed Consent</dc:title>
  <dc:creator>Vivien Rooney</dc:creator>
  <cp:lastModifiedBy>Vivien Rooney</cp:lastModifiedBy>
  <cp:revision>21</cp:revision>
  <dcterms:created xsi:type="dcterms:W3CDTF">2015-09-16T07:23:53Z</dcterms:created>
  <dcterms:modified xsi:type="dcterms:W3CDTF">2015-09-16T09:58:50Z</dcterms:modified>
</cp:coreProperties>
</file>