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7" r:id="rId2"/>
    <p:sldId id="273" r:id="rId3"/>
    <p:sldId id="275" r:id="rId4"/>
    <p:sldId id="280" r:id="rId5"/>
    <p:sldId id="276" r:id="rId6"/>
    <p:sldId id="278" r:id="rId7"/>
    <p:sldId id="281" r:id="rId8"/>
    <p:sldId id="277" r:id="rId9"/>
    <p:sldId id="282" r:id="rId10"/>
    <p:sldId id="279" r:id="rId11"/>
    <p:sldId id="270"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0" y="54"/>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C746E3-AD75-4A11-A23C-0C7E949C7BD2}" type="doc">
      <dgm:prSet loTypeId="urn:microsoft.com/office/officeart/2005/8/layout/chevron2" loCatId="process" qsTypeId="urn:microsoft.com/office/officeart/2005/8/quickstyle/simple1" qsCatId="simple" csTypeId="urn:microsoft.com/office/officeart/2005/8/colors/accent1_2" csCatId="accent1" phldr="1"/>
      <dgm:spPr/>
    </dgm:pt>
    <dgm:pt modelId="{21E8FB83-3193-4119-9570-6A25E831B4CB}">
      <dgm:prSet phldrT="[Text]"/>
      <dgm:spPr/>
      <dgm:t>
        <a:bodyPr/>
        <a:lstStyle/>
        <a:p>
          <a:r>
            <a:rPr lang="en-IE" dirty="0" smtClean="0"/>
            <a:t>social</a:t>
          </a:r>
          <a:endParaRPr lang="en-IE" dirty="0"/>
        </a:p>
      </dgm:t>
    </dgm:pt>
    <dgm:pt modelId="{AC6A6CEB-0506-4D95-A744-56D858474AD4}" type="parTrans" cxnId="{E8CDDAF4-7DF3-43C8-8B19-571850231275}">
      <dgm:prSet/>
      <dgm:spPr/>
      <dgm:t>
        <a:bodyPr/>
        <a:lstStyle/>
        <a:p>
          <a:endParaRPr lang="en-IE"/>
        </a:p>
      </dgm:t>
    </dgm:pt>
    <dgm:pt modelId="{DBDAD70E-E483-4283-941A-459AA70F29BB}" type="sibTrans" cxnId="{E8CDDAF4-7DF3-43C8-8B19-571850231275}">
      <dgm:prSet/>
      <dgm:spPr/>
      <dgm:t>
        <a:bodyPr/>
        <a:lstStyle/>
        <a:p>
          <a:endParaRPr lang="en-IE"/>
        </a:p>
      </dgm:t>
    </dgm:pt>
    <dgm:pt modelId="{43B4FBCB-9801-4596-93B0-287AF93987E8}">
      <dgm:prSet phldrT="[Text]"/>
      <dgm:spPr/>
      <dgm:t>
        <a:bodyPr/>
        <a:lstStyle/>
        <a:p>
          <a:r>
            <a:rPr lang="en-IE" dirty="0" smtClean="0"/>
            <a:t>ethical</a:t>
          </a:r>
          <a:endParaRPr lang="en-IE" dirty="0"/>
        </a:p>
      </dgm:t>
    </dgm:pt>
    <dgm:pt modelId="{ECB2090C-A9C8-4EF9-9742-56EB70D55AE2}" type="parTrans" cxnId="{7B5F0D37-92B6-4868-BAC0-CB6B18BC9B25}">
      <dgm:prSet/>
      <dgm:spPr/>
      <dgm:t>
        <a:bodyPr/>
        <a:lstStyle/>
        <a:p>
          <a:endParaRPr lang="en-IE"/>
        </a:p>
      </dgm:t>
    </dgm:pt>
    <dgm:pt modelId="{B76DE980-277C-437D-9580-75FD947BB22B}" type="sibTrans" cxnId="{7B5F0D37-92B6-4868-BAC0-CB6B18BC9B25}">
      <dgm:prSet/>
      <dgm:spPr/>
      <dgm:t>
        <a:bodyPr/>
        <a:lstStyle/>
        <a:p>
          <a:endParaRPr lang="en-IE"/>
        </a:p>
      </dgm:t>
    </dgm:pt>
    <dgm:pt modelId="{A78970D0-E10B-4F0C-8F6A-506E95CCE50B}">
      <dgm:prSet phldrT="[Text]"/>
      <dgm:spPr/>
      <dgm:t>
        <a:bodyPr/>
        <a:lstStyle/>
        <a:p>
          <a:r>
            <a:rPr lang="en-IE" dirty="0" smtClean="0"/>
            <a:t>functionality</a:t>
          </a:r>
          <a:endParaRPr lang="en-IE" dirty="0"/>
        </a:p>
      </dgm:t>
    </dgm:pt>
    <dgm:pt modelId="{372FF647-C91D-42DC-A8E6-73AFD21C8784}" type="parTrans" cxnId="{490F904F-3840-4169-A260-0D58DDEDF295}">
      <dgm:prSet/>
      <dgm:spPr/>
      <dgm:t>
        <a:bodyPr/>
        <a:lstStyle/>
        <a:p>
          <a:endParaRPr lang="en-IE"/>
        </a:p>
      </dgm:t>
    </dgm:pt>
    <dgm:pt modelId="{0B472BBF-AABB-4F65-92B5-CEB6F35E21FB}" type="sibTrans" cxnId="{490F904F-3840-4169-A260-0D58DDEDF295}">
      <dgm:prSet/>
      <dgm:spPr/>
      <dgm:t>
        <a:bodyPr/>
        <a:lstStyle/>
        <a:p>
          <a:endParaRPr lang="en-IE"/>
        </a:p>
      </dgm:t>
    </dgm:pt>
    <dgm:pt modelId="{5F6882A1-CD4F-4499-B1FA-667C7A1558FB}">
      <dgm:prSet phldrT="[Text]"/>
      <dgm:spPr/>
      <dgm:t>
        <a:bodyPr/>
        <a:lstStyle/>
        <a:p>
          <a:r>
            <a:rPr lang="en-IE" dirty="0" smtClean="0"/>
            <a:t>technical &amp;</a:t>
          </a:r>
        </a:p>
        <a:p>
          <a:r>
            <a:rPr lang="en-IE" dirty="0" smtClean="0"/>
            <a:t>management</a:t>
          </a:r>
          <a:endParaRPr lang="en-IE" dirty="0"/>
        </a:p>
      </dgm:t>
    </dgm:pt>
    <dgm:pt modelId="{EE98626D-45C1-4659-8116-6C58389B682F}" type="parTrans" cxnId="{944C350F-8100-48E8-A425-6754C002172D}">
      <dgm:prSet/>
      <dgm:spPr/>
      <dgm:t>
        <a:bodyPr/>
        <a:lstStyle/>
        <a:p>
          <a:endParaRPr lang="en-IE"/>
        </a:p>
      </dgm:t>
    </dgm:pt>
    <dgm:pt modelId="{EFE438FA-E6CA-42EF-9A14-7000C8DD8AF6}" type="sibTrans" cxnId="{944C350F-8100-48E8-A425-6754C002172D}">
      <dgm:prSet/>
      <dgm:spPr/>
      <dgm:t>
        <a:bodyPr/>
        <a:lstStyle/>
        <a:p>
          <a:endParaRPr lang="en-IE"/>
        </a:p>
      </dgm:t>
    </dgm:pt>
    <dgm:pt modelId="{6D8BB631-C31F-4335-811E-15E17791AE38}">
      <dgm:prSet/>
      <dgm:spPr/>
      <dgm:t>
        <a:bodyPr/>
        <a:lstStyle/>
        <a:p>
          <a:r>
            <a:rPr lang="en-IE" dirty="0" smtClean="0"/>
            <a:t>What fundamental values should underlie our data practices?</a:t>
          </a:r>
          <a:endParaRPr lang="en-IE" dirty="0"/>
        </a:p>
      </dgm:t>
    </dgm:pt>
    <dgm:pt modelId="{0CC4BC28-5822-49E7-AEC7-0B51011D58A0}" type="parTrans" cxnId="{B96A7025-1F08-469F-AF2A-A4BC8C766084}">
      <dgm:prSet/>
      <dgm:spPr/>
      <dgm:t>
        <a:bodyPr/>
        <a:lstStyle/>
        <a:p>
          <a:endParaRPr lang="en-IE"/>
        </a:p>
      </dgm:t>
    </dgm:pt>
    <dgm:pt modelId="{1A81F18C-9736-4738-8270-A3BC026AE709}" type="sibTrans" cxnId="{B96A7025-1F08-469F-AF2A-A4BC8C766084}">
      <dgm:prSet/>
      <dgm:spPr/>
      <dgm:t>
        <a:bodyPr/>
        <a:lstStyle/>
        <a:p>
          <a:endParaRPr lang="en-IE"/>
        </a:p>
      </dgm:t>
    </dgm:pt>
    <dgm:pt modelId="{E1B2F08B-3308-48FC-AF10-EFC66A8CBBA6}">
      <dgm:prSet/>
      <dgm:spPr/>
      <dgm:t>
        <a:bodyPr/>
        <a:lstStyle/>
        <a:p>
          <a:r>
            <a:rPr lang="en-IE" dirty="0" smtClean="0"/>
            <a:t>What values do de facto underlie customers’ and citizen’s attitudes to data practices?</a:t>
          </a:r>
          <a:endParaRPr lang="en-IE" dirty="0"/>
        </a:p>
      </dgm:t>
    </dgm:pt>
    <dgm:pt modelId="{11987D5B-6420-4C34-A828-0467F3F1E763}" type="parTrans" cxnId="{E091DECF-43C7-4213-8DC4-DAAA2F06952B}">
      <dgm:prSet/>
      <dgm:spPr/>
      <dgm:t>
        <a:bodyPr/>
        <a:lstStyle/>
        <a:p>
          <a:endParaRPr lang="en-IE"/>
        </a:p>
      </dgm:t>
    </dgm:pt>
    <dgm:pt modelId="{8DF204D9-0953-4D11-BCD8-86493BEDF45D}" type="sibTrans" cxnId="{E091DECF-43C7-4213-8DC4-DAAA2F06952B}">
      <dgm:prSet/>
      <dgm:spPr/>
      <dgm:t>
        <a:bodyPr/>
        <a:lstStyle/>
        <a:p>
          <a:endParaRPr lang="en-IE"/>
        </a:p>
      </dgm:t>
    </dgm:pt>
    <dgm:pt modelId="{F496DE7C-C6E6-4B48-93D9-ACFE9ABCB215}">
      <dgm:prSet/>
      <dgm:spPr/>
      <dgm:t>
        <a:bodyPr/>
        <a:lstStyle/>
        <a:p>
          <a:r>
            <a:rPr lang="en-IE" dirty="0" smtClean="0"/>
            <a:t>What exactly could specific responsible data practices consist in?</a:t>
          </a:r>
          <a:endParaRPr lang="en-IE" dirty="0"/>
        </a:p>
      </dgm:t>
    </dgm:pt>
    <dgm:pt modelId="{452B3B96-2CB2-4924-9DE2-3121BB3DE49E}" type="parTrans" cxnId="{BDD7D7E4-7327-4E1D-A588-DCEDA9E3FC2F}">
      <dgm:prSet/>
      <dgm:spPr/>
      <dgm:t>
        <a:bodyPr/>
        <a:lstStyle/>
        <a:p>
          <a:endParaRPr lang="en-IE"/>
        </a:p>
      </dgm:t>
    </dgm:pt>
    <dgm:pt modelId="{B0A589B0-10A6-4066-9291-49E4152FB805}" type="sibTrans" cxnId="{BDD7D7E4-7327-4E1D-A588-DCEDA9E3FC2F}">
      <dgm:prSet/>
      <dgm:spPr/>
      <dgm:t>
        <a:bodyPr/>
        <a:lstStyle/>
        <a:p>
          <a:endParaRPr lang="en-IE"/>
        </a:p>
      </dgm:t>
    </dgm:pt>
    <dgm:pt modelId="{BD4C2EC4-078A-46C9-9993-5E7F82BB45AA}">
      <dgm:prSet/>
      <dgm:spPr/>
      <dgm:t>
        <a:bodyPr/>
        <a:lstStyle/>
        <a:p>
          <a:r>
            <a:rPr lang="en-IE" dirty="0" smtClean="0"/>
            <a:t>How exactly could these data practices be reliably implemented?</a:t>
          </a:r>
          <a:endParaRPr lang="en-IE" dirty="0"/>
        </a:p>
      </dgm:t>
    </dgm:pt>
    <dgm:pt modelId="{618AECC9-DCBC-4C7F-A637-340C14BE496E}" type="parTrans" cxnId="{F6BE8CE1-DA80-49C5-A054-D482F266D37A}">
      <dgm:prSet/>
      <dgm:spPr/>
      <dgm:t>
        <a:bodyPr/>
        <a:lstStyle/>
        <a:p>
          <a:endParaRPr lang="en-IE"/>
        </a:p>
      </dgm:t>
    </dgm:pt>
    <dgm:pt modelId="{6CC11283-8BE2-456F-909F-FA9180D3FCF6}" type="sibTrans" cxnId="{F6BE8CE1-DA80-49C5-A054-D482F266D37A}">
      <dgm:prSet/>
      <dgm:spPr/>
      <dgm:t>
        <a:bodyPr/>
        <a:lstStyle/>
        <a:p>
          <a:endParaRPr lang="en-IE"/>
        </a:p>
      </dgm:t>
    </dgm:pt>
    <dgm:pt modelId="{7633F1BC-46C2-4AB0-9ABA-107CA6ACCDF6}" type="pres">
      <dgm:prSet presAssocID="{91C746E3-AD75-4A11-A23C-0C7E949C7BD2}" presName="linearFlow" presStyleCnt="0">
        <dgm:presLayoutVars>
          <dgm:dir/>
          <dgm:animLvl val="lvl"/>
          <dgm:resizeHandles val="exact"/>
        </dgm:presLayoutVars>
      </dgm:prSet>
      <dgm:spPr/>
    </dgm:pt>
    <dgm:pt modelId="{51061925-CAB7-4B4E-A702-801FAF7B933F}" type="pres">
      <dgm:prSet presAssocID="{43B4FBCB-9801-4596-93B0-287AF93987E8}" presName="composite" presStyleCnt="0"/>
      <dgm:spPr/>
    </dgm:pt>
    <dgm:pt modelId="{0FB1D428-27ED-4B26-87E1-7FAA04D2CF77}" type="pres">
      <dgm:prSet presAssocID="{43B4FBCB-9801-4596-93B0-287AF93987E8}" presName="parentText" presStyleLbl="alignNode1" presStyleIdx="0" presStyleCnt="4">
        <dgm:presLayoutVars>
          <dgm:chMax val="1"/>
          <dgm:bulletEnabled val="1"/>
        </dgm:presLayoutVars>
      </dgm:prSet>
      <dgm:spPr/>
      <dgm:t>
        <a:bodyPr/>
        <a:lstStyle/>
        <a:p>
          <a:endParaRPr lang="en-IE"/>
        </a:p>
      </dgm:t>
    </dgm:pt>
    <dgm:pt modelId="{EDCABF7A-8A93-4B43-86D5-90BE81156F4B}" type="pres">
      <dgm:prSet presAssocID="{43B4FBCB-9801-4596-93B0-287AF93987E8}" presName="descendantText" presStyleLbl="alignAcc1" presStyleIdx="0" presStyleCnt="4">
        <dgm:presLayoutVars>
          <dgm:bulletEnabled val="1"/>
        </dgm:presLayoutVars>
      </dgm:prSet>
      <dgm:spPr/>
      <dgm:t>
        <a:bodyPr/>
        <a:lstStyle/>
        <a:p>
          <a:endParaRPr lang="en-IE"/>
        </a:p>
      </dgm:t>
    </dgm:pt>
    <dgm:pt modelId="{8B479CEB-89AE-4C28-8FE3-FC5E966485A9}" type="pres">
      <dgm:prSet presAssocID="{B76DE980-277C-437D-9580-75FD947BB22B}" presName="sp" presStyleCnt="0"/>
      <dgm:spPr/>
    </dgm:pt>
    <dgm:pt modelId="{C4F77946-7094-4D30-AF0F-E886243547B7}" type="pres">
      <dgm:prSet presAssocID="{21E8FB83-3193-4119-9570-6A25E831B4CB}" presName="composite" presStyleCnt="0"/>
      <dgm:spPr/>
    </dgm:pt>
    <dgm:pt modelId="{5A277745-57EA-4CD9-88F4-8D5EA44CF656}" type="pres">
      <dgm:prSet presAssocID="{21E8FB83-3193-4119-9570-6A25E831B4CB}" presName="parentText" presStyleLbl="alignNode1" presStyleIdx="1" presStyleCnt="4">
        <dgm:presLayoutVars>
          <dgm:chMax val="1"/>
          <dgm:bulletEnabled val="1"/>
        </dgm:presLayoutVars>
      </dgm:prSet>
      <dgm:spPr/>
      <dgm:t>
        <a:bodyPr/>
        <a:lstStyle/>
        <a:p>
          <a:endParaRPr lang="en-IE"/>
        </a:p>
      </dgm:t>
    </dgm:pt>
    <dgm:pt modelId="{1FEAC2D2-AF96-4478-986B-6CFF405C8895}" type="pres">
      <dgm:prSet presAssocID="{21E8FB83-3193-4119-9570-6A25E831B4CB}" presName="descendantText" presStyleLbl="alignAcc1" presStyleIdx="1" presStyleCnt="4">
        <dgm:presLayoutVars>
          <dgm:bulletEnabled val="1"/>
        </dgm:presLayoutVars>
      </dgm:prSet>
      <dgm:spPr/>
      <dgm:t>
        <a:bodyPr/>
        <a:lstStyle/>
        <a:p>
          <a:endParaRPr lang="en-IE"/>
        </a:p>
      </dgm:t>
    </dgm:pt>
    <dgm:pt modelId="{1CC59785-13C5-4BF1-9014-4DCE162ED114}" type="pres">
      <dgm:prSet presAssocID="{DBDAD70E-E483-4283-941A-459AA70F29BB}" presName="sp" presStyleCnt="0"/>
      <dgm:spPr/>
    </dgm:pt>
    <dgm:pt modelId="{0DDBAE17-55E8-456F-AA77-2492999D6D87}" type="pres">
      <dgm:prSet presAssocID="{A78970D0-E10B-4F0C-8F6A-506E95CCE50B}" presName="composite" presStyleCnt="0"/>
      <dgm:spPr/>
    </dgm:pt>
    <dgm:pt modelId="{30AF3F4D-F535-4E79-A2B5-1EC91BA6D953}" type="pres">
      <dgm:prSet presAssocID="{A78970D0-E10B-4F0C-8F6A-506E95CCE50B}" presName="parentText" presStyleLbl="alignNode1" presStyleIdx="2" presStyleCnt="4">
        <dgm:presLayoutVars>
          <dgm:chMax val="1"/>
          <dgm:bulletEnabled val="1"/>
        </dgm:presLayoutVars>
      </dgm:prSet>
      <dgm:spPr/>
      <dgm:t>
        <a:bodyPr/>
        <a:lstStyle/>
        <a:p>
          <a:endParaRPr lang="en-IE"/>
        </a:p>
      </dgm:t>
    </dgm:pt>
    <dgm:pt modelId="{53FAF175-A25E-4CDF-BD6E-7C7B4DB498CF}" type="pres">
      <dgm:prSet presAssocID="{A78970D0-E10B-4F0C-8F6A-506E95CCE50B}" presName="descendantText" presStyleLbl="alignAcc1" presStyleIdx="2" presStyleCnt="4">
        <dgm:presLayoutVars>
          <dgm:bulletEnabled val="1"/>
        </dgm:presLayoutVars>
      </dgm:prSet>
      <dgm:spPr/>
      <dgm:t>
        <a:bodyPr/>
        <a:lstStyle/>
        <a:p>
          <a:endParaRPr lang="en-IE"/>
        </a:p>
      </dgm:t>
    </dgm:pt>
    <dgm:pt modelId="{A2D8B97E-1BF8-4B6C-AB02-CC24E6120DD8}" type="pres">
      <dgm:prSet presAssocID="{0B472BBF-AABB-4F65-92B5-CEB6F35E21FB}" presName="sp" presStyleCnt="0"/>
      <dgm:spPr/>
    </dgm:pt>
    <dgm:pt modelId="{0279F3B7-6BB6-494F-83B9-90BAC5B4D3F9}" type="pres">
      <dgm:prSet presAssocID="{5F6882A1-CD4F-4499-B1FA-667C7A1558FB}" presName="composite" presStyleCnt="0"/>
      <dgm:spPr/>
    </dgm:pt>
    <dgm:pt modelId="{F0CFAD31-D749-456F-A35F-2EAA2FB9E698}" type="pres">
      <dgm:prSet presAssocID="{5F6882A1-CD4F-4499-B1FA-667C7A1558FB}" presName="parentText" presStyleLbl="alignNode1" presStyleIdx="3" presStyleCnt="4">
        <dgm:presLayoutVars>
          <dgm:chMax val="1"/>
          <dgm:bulletEnabled val="1"/>
        </dgm:presLayoutVars>
      </dgm:prSet>
      <dgm:spPr/>
      <dgm:t>
        <a:bodyPr/>
        <a:lstStyle/>
        <a:p>
          <a:endParaRPr lang="en-IE"/>
        </a:p>
      </dgm:t>
    </dgm:pt>
    <dgm:pt modelId="{5FDE2D70-5870-4E17-A7C6-4E0530D15A7D}" type="pres">
      <dgm:prSet presAssocID="{5F6882A1-CD4F-4499-B1FA-667C7A1558FB}" presName="descendantText" presStyleLbl="alignAcc1" presStyleIdx="3" presStyleCnt="4">
        <dgm:presLayoutVars>
          <dgm:bulletEnabled val="1"/>
        </dgm:presLayoutVars>
      </dgm:prSet>
      <dgm:spPr/>
      <dgm:t>
        <a:bodyPr/>
        <a:lstStyle/>
        <a:p>
          <a:endParaRPr lang="en-IE"/>
        </a:p>
      </dgm:t>
    </dgm:pt>
  </dgm:ptLst>
  <dgm:cxnLst>
    <dgm:cxn modelId="{5957C4C5-2FC3-4454-B1B8-8531BE0466FB}" type="presOf" srcId="{91C746E3-AD75-4A11-A23C-0C7E949C7BD2}" destId="{7633F1BC-46C2-4AB0-9ABA-107CA6ACCDF6}" srcOrd="0" destOrd="0" presId="urn:microsoft.com/office/officeart/2005/8/layout/chevron2"/>
    <dgm:cxn modelId="{7636967E-FBDC-4581-909A-FB8FA9A9E4F1}" type="presOf" srcId="{E1B2F08B-3308-48FC-AF10-EFC66A8CBBA6}" destId="{1FEAC2D2-AF96-4478-986B-6CFF405C8895}" srcOrd="0" destOrd="0" presId="urn:microsoft.com/office/officeart/2005/8/layout/chevron2"/>
    <dgm:cxn modelId="{B96A7025-1F08-469F-AF2A-A4BC8C766084}" srcId="{43B4FBCB-9801-4596-93B0-287AF93987E8}" destId="{6D8BB631-C31F-4335-811E-15E17791AE38}" srcOrd="0" destOrd="0" parTransId="{0CC4BC28-5822-49E7-AEC7-0B51011D58A0}" sibTransId="{1A81F18C-9736-4738-8270-A3BC026AE709}"/>
    <dgm:cxn modelId="{BDD7D7E4-7327-4E1D-A588-DCEDA9E3FC2F}" srcId="{A78970D0-E10B-4F0C-8F6A-506E95CCE50B}" destId="{F496DE7C-C6E6-4B48-93D9-ACFE9ABCB215}" srcOrd="0" destOrd="0" parTransId="{452B3B96-2CB2-4924-9DE2-3121BB3DE49E}" sibTransId="{B0A589B0-10A6-4066-9291-49E4152FB805}"/>
    <dgm:cxn modelId="{5B66872A-92D7-4417-B320-7974A30519CF}" type="presOf" srcId="{21E8FB83-3193-4119-9570-6A25E831B4CB}" destId="{5A277745-57EA-4CD9-88F4-8D5EA44CF656}" srcOrd="0" destOrd="0" presId="urn:microsoft.com/office/officeart/2005/8/layout/chevron2"/>
    <dgm:cxn modelId="{E091DECF-43C7-4213-8DC4-DAAA2F06952B}" srcId="{21E8FB83-3193-4119-9570-6A25E831B4CB}" destId="{E1B2F08B-3308-48FC-AF10-EFC66A8CBBA6}" srcOrd="0" destOrd="0" parTransId="{11987D5B-6420-4C34-A828-0467F3F1E763}" sibTransId="{8DF204D9-0953-4D11-BCD8-86493BEDF45D}"/>
    <dgm:cxn modelId="{5E4600BB-D1FA-4EEC-8889-BC80359F473E}" type="presOf" srcId="{5F6882A1-CD4F-4499-B1FA-667C7A1558FB}" destId="{F0CFAD31-D749-456F-A35F-2EAA2FB9E698}" srcOrd="0" destOrd="0" presId="urn:microsoft.com/office/officeart/2005/8/layout/chevron2"/>
    <dgm:cxn modelId="{944C350F-8100-48E8-A425-6754C002172D}" srcId="{91C746E3-AD75-4A11-A23C-0C7E949C7BD2}" destId="{5F6882A1-CD4F-4499-B1FA-667C7A1558FB}" srcOrd="3" destOrd="0" parTransId="{EE98626D-45C1-4659-8116-6C58389B682F}" sibTransId="{EFE438FA-E6CA-42EF-9A14-7000C8DD8AF6}"/>
    <dgm:cxn modelId="{E8CDDAF4-7DF3-43C8-8B19-571850231275}" srcId="{91C746E3-AD75-4A11-A23C-0C7E949C7BD2}" destId="{21E8FB83-3193-4119-9570-6A25E831B4CB}" srcOrd="1" destOrd="0" parTransId="{AC6A6CEB-0506-4D95-A744-56D858474AD4}" sibTransId="{DBDAD70E-E483-4283-941A-459AA70F29BB}"/>
    <dgm:cxn modelId="{B0A25FF0-46E7-41DB-9D90-91EC02831576}" type="presOf" srcId="{A78970D0-E10B-4F0C-8F6A-506E95CCE50B}" destId="{30AF3F4D-F535-4E79-A2B5-1EC91BA6D953}" srcOrd="0" destOrd="0" presId="urn:microsoft.com/office/officeart/2005/8/layout/chevron2"/>
    <dgm:cxn modelId="{F6BE8CE1-DA80-49C5-A054-D482F266D37A}" srcId="{5F6882A1-CD4F-4499-B1FA-667C7A1558FB}" destId="{BD4C2EC4-078A-46C9-9993-5E7F82BB45AA}" srcOrd="0" destOrd="0" parTransId="{618AECC9-DCBC-4C7F-A637-340C14BE496E}" sibTransId="{6CC11283-8BE2-456F-909F-FA9180D3FCF6}"/>
    <dgm:cxn modelId="{7B5F0D37-92B6-4868-BAC0-CB6B18BC9B25}" srcId="{91C746E3-AD75-4A11-A23C-0C7E949C7BD2}" destId="{43B4FBCB-9801-4596-93B0-287AF93987E8}" srcOrd="0" destOrd="0" parTransId="{ECB2090C-A9C8-4EF9-9742-56EB70D55AE2}" sibTransId="{B76DE980-277C-437D-9580-75FD947BB22B}"/>
    <dgm:cxn modelId="{F03CB201-3267-4053-A542-81651D69F764}" type="presOf" srcId="{BD4C2EC4-078A-46C9-9993-5E7F82BB45AA}" destId="{5FDE2D70-5870-4E17-A7C6-4E0530D15A7D}" srcOrd="0" destOrd="0" presId="urn:microsoft.com/office/officeart/2005/8/layout/chevron2"/>
    <dgm:cxn modelId="{C660AE74-FFBE-4A09-8CCC-2D5A0F13500B}" type="presOf" srcId="{6D8BB631-C31F-4335-811E-15E17791AE38}" destId="{EDCABF7A-8A93-4B43-86D5-90BE81156F4B}" srcOrd="0" destOrd="0" presId="urn:microsoft.com/office/officeart/2005/8/layout/chevron2"/>
    <dgm:cxn modelId="{E2383686-1AE4-4B9D-8A53-188BAE0962ED}" type="presOf" srcId="{43B4FBCB-9801-4596-93B0-287AF93987E8}" destId="{0FB1D428-27ED-4B26-87E1-7FAA04D2CF77}" srcOrd="0" destOrd="0" presId="urn:microsoft.com/office/officeart/2005/8/layout/chevron2"/>
    <dgm:cxn modelId="{6E3C1196-7EE9-45BE-AC00-757C43E388FB}" type="presOf" srcId="{F496DE7C-C6E6-4B48-93D9-ACFE9ABCB215}" destId="{53FAF175-A25E-4CDF-BD6E-7C7B4DB498CF}" srcOrd="0" destOrd="0" presId="urn:microsoft.com/office/officeart/2005/8/layout/chevron2"/>
    <dgm:cxn modelId="{490F904F-3840-4169-A260-0D58DDEDF295}" srcId="{91C746E3-AD75-4A11-A23C-0C7E949C7BD2}" destId="{A78970D0-E10B-4F0C-8F6A-506E95CCE50B}" srcOrd="2" destOrd="0" parTransId="{372FF647-C91D-42DC-A8E6-73AFD21C8784}" sibTransId="{0B472BBF-AABB-4F65-92B5-CEB6F35E21FB}"/>
    <dgm:cxn modelId="{E8489112-0161-43D9-B74C-40E657C7EC09}" type="presParOf" srcId="{7633F1BC-46C2-4AB0-9ABA-107CA6ACCDF6}" destId="{51061925-CAB7-4B4E-A702-801FAF7B933F}" srcOrd="0" destOrd="0" presId="urn:microsoft.com/office/officeart/2005/8/layout/chevron2"/>
    <dgm:cxn modelId="{6EA2C84F-B962-4845-A2EF-851789DC20A8}" type="presParOf" srcId="{51061925-CAB7-4B4E-A702-801FAF7B933F}" destId="{0FB1D428-27ED-4B26-87E1-7FAA04D2CF77}" srcOrd="0" destOrd="0" presId="urn:microsoft.com/office/officeart/2005/8/layout/chevron2"/>
    <dgm:cxn modelId="{B421428E-71B8-4572-B491-E0E5B8CEED56}" type="presParOf" srcId="{51061925-CAB7-4B4E-A702-801FAF7B933F}" destId="{EDCABF7A-8A93-4B43-86D5-90BE81156F4B}" srcOrd="1" destOrd="0" presId="urn:microsoft.com/office/officeart/2005/8/layout/chevron2"/>
    <dgm:cxn modelId="{E8298259-9688-401E-9686-C64A12D9F277}" type="presParOf" srcId="{7633F1BC-46C2-4AB0-9ABA-107CA6ACCDF6}" destId="{8B479CEB-89AE-4C28-8FE3-FC5E966485A9}" srcOrd="1" destOrd="0" presId="urn:microsoft.com/office/officeart/2005/8/layout/chevron2"/>
    <dgm:cxn modelId="{5764FFE0-8A59-4C98-A59A-9D47DBE08C61}" type="presParOf" srcId="{7633F1BC-46C2-4AB0-9ABA-107CA6ACCDF6}" destId="{C4F77946-7094-4D30-AF0F-E886243547B7}" srcOrd="2" destOrd="0" presId="urn:microsoft.com/office/officeart/2005/8/layout/chevron2"/>
    <dgm:cxn modelId="{FE5CBD71-D7B4-4CD8-BE90-0A72C4979442}" type="presParOf" srcId="{C4F77946-7094-4D30-AF0F-E886243547B7}" destId="{5A277745-57EA-4CD9-88F4-8D5EA44CF656}" srcOrd="0" destOrd="0" presId="urn:microsoft.com/office/officeart/2005/8/layout/chevron2"/>
    <dgm:cxn modelId="{113597B9-E1EC-4803-B3F2-98E3C70BB185}" type="presParOf" srcId="{C4F77946-7094-4D30-AF0F-E886243547B7}" destId="{1FEAC2D2-AF96-4478-986B-6CFF405C8895}" srcOrd="1" destOrd="0" presId="urn:microsoft.com/office/officeart/2005/8/layout/chevron2"/>
    <dgm:cxn modelId="{0EDEB982-1EB7-419D-86AD-E65A815B4178}" type="presParOf" srcId="{7633F1BC-46C2-4AB0-9ABA-107CA6ACCDF6}" destId="{1CC59785-13C5-4BF1-9014-4DCE162ED114}" srcOrd="3" destOrd="0" presId="urn:microsoft.com/office/officeart/2005/8/layout/chevron2"/>
    <dgm:cxn modelId="{01E736BD-4630-44B1-9FF1-E63008A7A985}" type="presParOf" srcId="{7633F1BC-46C2-4AB0-9ABA-107CA6ACCDF6}" destId="{0DDBAE17-55E8-456F-AA77-2492999D6D87}" srcOrd="4" destOrd="0" presId="urn:microsoft.com/office/officeart/2005/8/layout/chevron2"/>
    <dgm:cxn modelId="{DEF02708-9990-494E-8989-88032D74D921}" type="presParOf" srcId="{0DDBAE17-55E8-456F-AA77-2492999D6D87}" destId="{30AF3F4D-F535-4E79-A2B5-1EC91BA6D953}" srcOrd="0" destOrd="0" presId="urn:microsoft.com/office/officeart/2005/8/layout/chevron2"/>
    <dgm:cxn modelId="{9F4E5935-7CA3-4C18-9081-3BD072CB14E3}" type="presParOf" srcId="{0DDBAE17-55E8-456F-AA77-2492999D6D87}" destId="{53FAF175-A25E-4CDF-BD6E-7C7B4DB498CF}" srcOrd="1" destOrd="0" presId="urn:microsoft.com/office/officeart/2005/8/layout/chevron2"/>
    <dgm:cxn modelId="{E9C9DED4-EB4B-46AE-B85F-3580A75784E5}" type="presParOf" srcId="{7633F1BC-46C2-4AB0-9ABA-107CA6ACCDF6}" destId="{A2D8B97E-1BF8-4B6C-AB02-CC24E6120DD8}" srcOrd="5" destOrd="0" presId="urn:microsoft.com/office/officeart/2005/8/layout/chevron2"/>
    <dgm:cxn modelId="{C6843898-9F89-461C-9134-9554B4605BC5}" type="presParOf" srcId="{7633F1BC-46C2-4AB0-9ABA-107CA6ACCDF6}" destId="{0279F3B7-6BB6-494F-83B9-90BAC5B4D3F9}" srcOrd="6" destOrd="0" presId="urn:microsoft.com/office/officeart/2005/8/layout/chevron2"/>
    <dgm:cxn modelId="{9E71DB83-2BD8-4B34-8FB8-62431DA17E5B}" type="presParOf" srcId="{0279F3B7-6BB6-494F-83B9-90BAC5B4D3F9}" destId="{F0CFAD31-D749-456F-A35F-2EAA2FB9E698}" srcOrd="0" destOrd="0" presId="urn:microsoft.com/office/officeart/2005/8/layout/chevron2"/>
    <dgm:cxn modelId="{1CEB0A35-BA13-4BE0-8BAE-109B8843590B}" type="presParOf" srcId="{0279F3B7-6BB6-494F-83B9-90BAC5B4D3F9}" destId="{5FDE2D70-5870-4E17-A7C6-4E0530D15A7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92561A-D3A5-4ED6-8D3A-8A283676EDA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IE"/>
        </a:p>
      </dgm:t>
    </dgm:pt>
    <dgm:pt modelId="{8A6EA493-E5FC-4C77-9BF7-6561BC1C0FE3}">
      <dgm:prSet phldrT="[Text]"/>
      <dgm:spPr/>
      <dgm:t>
        <a:bodyPr/>
        <a:lstStyle/>
        <a:p>
          <a:r>
            <a:rPr lang="en-IE" dirty="0" smtClean="0"/>
            <a:t>PURPOSE OF TECHNOLOGY</a:t>
          </a:r>
          <a:endParaRPr lang="en-IE" dirty="0"/>
        </a:p>
      </dgm:t>
    </dgm:pt>
    <dgm:pt modelId="{DD0F925D-0897-4486-A902-84F0F68142A9}" type="parTrans" cxnId="{EC2D62A0-6C4E-4FA8-9B28-2008382DAB0C}">
      <dgm:prSet/>
      <dgm:spPr/>
      <dgm:t>
        <a:bodyPr/>
        <a:lstStyle/>
        <a:p>
          <a:endParaRPr lang="en-IE"/>
        </a:p>
      </dgm:t>
    </dgm:pt>
    <dgm:pt modelId="{FB89359B-4426-467B-AAC8-5102E5654955}" type="sibTrans" cxnId="{EC2D62A0-6C4E-4FA8-9B28-2008382DAB0C}">
      <dgm:prSet/>
      <dgm:spPr/>
      <dgm:t>
        <a:bodyPr/>
        <a:lstStyle/>
        <a:p>
          <a:endParaRPr lang="en-IE"/>
        </a:p>
      </dgm:t>
    </dgm:pt>
    <dgm:pt modelId="{43F13762-6689-457F-AF78-AA8BF35EFB49}">
      <dgm:prSet phldrT="[Text]"/>
      <dgm:spPr/>
      <dgm:t>
        <a:bodyPr/>
        <a:lstStyle/>
        <a:p>
          <a:r>
            <a:rPr lang="en-IE" dirty="0" smtClean="0"/>
            <a:t>CONTRIBUTION TO A GOOD LIFE</a:t>
          </a:r>
          <a:endParaRPr lang="en-IE" dirty="0"/>
        </a:p>
      </dgm:t>
    </dgm:pt>
    <dgm:pt modelId="{37F9CCCB-3D7A-4123-87C7-2825704BB899}" type="parTrans" cxnId="{090BEFD0-04C7-44A3-A915-C536A3A6E1F5}">
      <dgm:prSet/>
      <dgm:spPr/>
      <dgm:t>
        <a:bodyPr/>
        <a:lstStyle/>
        <a:p>
          <a:endParaRPr lang="en-IE"/>
        </a:p>
      </dgm:t>
    </dgm:pt>
    <dgm:pt modelId="{72A2FF51-4900-4AE5-AB74-45408EFBCD16}" type="sibTrans" cxnId="{090BEFD0-04C7-44A3-A915-C536A3A6E1F5}">
      <dgm:prSet/>
      <dgm:spPr/>
      <dgm:t>
        <a:bodyPr/>
        <a:lstStyle/>
        <a:p>
          <a:endParaRPr lang="en-IE"/>
        </a:p>
      </dgm:t>
    </dgm:pt>
    <dgm:pt modelId="{6E712264-1A35-4CA9-BE06-BEB578D8945E}">
      <dgm:prSet phldrT="[Text]"/>
      <dgm:spPr/>
      <dgm:t>
        <a:bodyPr/>
        <a:lstStyle/>
        <a:p>
          <a:r>
            <a:rPr lang="en-IE" dirty="0" smtClean="0"/>
            <a:t>IMPROVING HUMAN INTERESTS AND CAPABILITIES</a:t>
          </a:r>
          <a:endParaRPr lang="en-IE" dirty="0"/>
        </a:p>
      </dgm:t>
    </dgm:pt>
    <dgm:pt modelId="{5659212C-090D-41B1-9BF0-C52111A2714B}" type="parTrans" cxnId="{A0AD4D47-3312-43B4-9A88-BB6F484FBFB4}">
      <dgm:prSet/>
      <dgm:spPr/>
      <dgm:t>
        <a:bodyPr/>
        <a:lstStyle/>
        <a:p>
          <a:endParaRPr lang="en-IE"/>
        </a:p>
      </dgm:t>
    </dgm:pt>
    <dgm:pt modelId="{07351E03-90E3-4DA8-B409-12E33B41D3AB}" type="sibTrans" cxnId="{A0AD4D47-3312-43B4-9A88-BB6F484FBFB4}">
      <dgm:prSet/>
      <dgm:spPr/>
      <dgm:t>
        <a:bodyPr/>
        <a:lstStyle/>
        <a:p>
          <a:endParaRPr lang="en-IE"/>
        </a:p>
      </dgm:t>
    </dgm:pt>
    <dgm:pt modelId="{A16C2779-C968-4F50-A881-B29D247BDBEB}">
      <dgm:prSet phldrT="[Text]"/>
      <dgm:spPr/>
      <dgm:t>
        <a:bodyPr/>
        <a:lstStyle/>
        <a:p>
          <a:r>
            <a:rPr lang="en-IE" dirty="0" smtClean="0"/>
            <a:t>NEGATIVE EFFECT ON HUMAN INTERESTS AND CAPABILITIES</a:t>
          </a:r>
          <a:endParaRPr lang="en-IE" dirty="0"/>
        </a:p>
      </dgm:t>
    </dgm:pt>
    <dgm:pt modelId="{0EF44EFF-2CD8-40CA-8656-BBBA9CE24E50}" type="parTrans" cxnId="{4AFC6415-A6DD-4A1A-AB6C-D4A3F4EA264D}">
      <dgm:prSet/>
      <dgm:spPr/>
      <dgm:t>
        <a:bodyPr/>
        <a:lstStyle/>
        <a:p>
          <a:endParaRPr lang="en-IE"/>
        </a:p>
      </dgm:t>
    </dgm:pt>
    <dgm:pt modelId="{A59AACE6-D2CE-4855-B04F-3E1BD024A2DB}" type="sibTrans" cxnId="{4AFC6415-A6DD-4A1A-AB6C-D4A3F4EA264D}">
      <dgm:prSet/>
      <dgm:spPr/>
      <dgm:t>
        <a:bodyPr/>
        <a:lstStyle/>
        <a:p>
          <a:endParaRPr lang="en-IE"/>
        </a:p>
      </dgm:t>
    </dgm:pt>
    <dgm:pt modelId="{66FE0161-C6C6-4FFF-8109-9D5B0A2DD6B0}">
      <dgm:prSet phldrT="[Text]"/>
      <dgm:spPr/>
      <dgm:t>
        <a:bodyPr/>
        <a:lstStyle/>
        <a:p>
          <a:r>
            <a:rPr lang="en-IE" dirty="0" smtClean="0"/>
            <a:t>EXPLORING FURTHER POTENTIAL OF VALUE IMPACT</a:t>
          </a:r>
          <a:endParaRPr lang="en-IE" dirty="0"/>
        </a:p>
      </dgm:t>
    </dgm:pt>
    <dgm:pt modelId="{A2F550C0-F793-4C6C-8588-FEB95383D079}" type="parTrans" cxnId="{7947A1A7-3654-4237-B01B-053286FF50CA}">
      <dgm:prSet/>
      <dgm:spPr/>
      <dgm:t>
        <a:bodyPr/>
        <a:lstStyle/>
        <a:p>
          <a:endParaRPr lang="en-IE"/>
        </a:p>
      </dgm:t>
    </dgm:pt>
    <dgm:pt modelId="{B1AD1C79-9F79-491D-A582-F7E465C39B5F}" type="sibTrans" cxnId="{7947A1A7-3654-4237-B01B-053286FF50CA}">
      <dgm:prSet/>
      <dgm:spPr/>
      <dgm:t>
        <a:bodyPr/>
        <a:lstStyle/>
        <a:p>
          <a:endParaRPr lang="en-IE"/>
        </a:p>
      </dgm:t>
    </dgm:pt>
    <dgm:pt modelId="{B2007E33-52DF-4086-BB89-80431D276622}" type="pres">
      <dgm:prSet presAssocID="{0292561A-D3A5-4ED6-8D3A-8A283676EDAA}" presName="Name0" presStyleCnt="0">
        <dgm:presLayoutVars>
          <dgm:chMax val="7"/>
          <dgm:chPref val="7"/>
          <dgm:dir/>
        </dgm:presLayoutVars>
      </dgm:prSet>
      <dgm:spPr/>
      <dgm:t>
        <a:bodyPr/>
        <a:lstStyle/>
        <a:p>
          <a:endParaRPr lang="en-IE"/>
        </a:p>
      </dgm:t>
    </dgm:pt>
    <dgm:pt modelId="{EA42EB3D-5F58-418D-B62A-4269E1CF1188}" type="pres">
      <dgm:prSet presAssocID="{0292561A-D3A5-4ED6-8D3A-8A283676EDAA}" presName="Name1" presStyleCnt="0"/>
      <dgm:spPr/>
    </dgm:pt>
    <dgm:pt modelId="{F2DE5415-382F-4444-B98A-A615A0F65C85}" type="pres">
      <dgm:prSet presAssocID="{0292561A-D3A5-4ED6-8D3A-8A283676EDAA}" presName="cycle" presStyleCnt="0"/>
      <dgm:spPr/>
    </dgm:pt>
    <dgm:pt modelId="{8E847DE2-2C7F-44DE-BFEB-E511199CAFB1}" type="pres">
      <dgm:prSet presAssocID="{0292561A-D3A5-4ED6-8D3A-8A283676EDAA}" presName="srcNode" presStyleLbl="node1" presStyleIdx="0" presStyleCnt="5"/>
      <dgm:spPr/>
    </dgm:pt>
    <dgm:pt modelId="{960B246C-DAFC-4A8F-AA35-DB3F9BC02A7E}" type="pres">
      <dgm:prSet presAssocID="{0292561A-D3A5-4ED6-8D3A-8A283676EDAA}" presName="conn" presStyleLbl="parChTrans1D2" presStyleIdx="0" presStyleCnt="1"/>
      <dgm:spPr/>
      <dgm:t>
        <a:bodyPr/>
        <a:lstStyle/>
        <a:p>
          <a:endParaRPr lang="en-IE"/>
        </a:p>
      </dgm:t>
    </dgm:pt>
    <dgm:pt modelId="{A0BFE119-525A-4F1E-82C6-967AFC05A370}" type="pres">
      <dgm:prSet presAssocID="{0292561A-D3A5-4ED6-8D3A-8A283676EDAA}" presName="extraNode" presStyleLbl="node1" presStyleIdx="0" presStyleCnt="5"/>
      <dgm:spPr/>
    </dgm:pt>
    <dgm:pt modelId="{924BD071-D674-4B2B-84FE-F2E580C3AF9F}" type="pres">
      <dgm:prSet presAssocID="{0292561A-D3A5-4ED6-8D3A-8A283676EDAA}" presName="dstNode" presStyleLbl="node1" presStyleIdx="0" presStyleCnt="5"/>
      <dgm:spPr/>
    </dgm:pt>
    <dgm:pt modelId="{F142C2E8-8332-4ECA-87AD-9EC7BBEF5FB8}" type="pres">
      <dgm:prSet presAssocID="{8A6EA493-E5FC-4C77-9BF7-6561BC1C0FE3}" presName="text_1" presStyleLbl="node1" presStyleIdx="0" presStyleCnt="5">
        <dgm:presLayoutVars>
          <dgm:bulletEnabled val="1"/>
        </dgm:presLayoutVars>
      </dgm:prSet>
      <dgm:spPr/>
      <dgm:t>
        <a:bodyPr/>
        <a:lstStyle/>
        <a:p>
          <a:endParaRPr lang="en-IE"/>
        </a:p>
      </dgm:t>
    </dgm:pt>
    <dgm:pt modelId="{D3700884-4506-4C28-B23B-EAB9EDDF4197}" type="pres">
      <dgm:prSet presAssocID="{8A6EA493-E5FC-4C77-9BF7-6561BC1C0FE3}" presName="accent_1" presStyleCnt="0"/>
      <dgm:spPr/>
    </dgm:pt>
    <dgm:pt modelId="{5AE7FF7D-76EF-43EC-A901-4A314E599002}" type="pres">
      <dgm:prSet presAssocID="{8A6EA493-E5FC-4C77-9BF7-6561BC1C0FE3}" presName="accentRepeatNode" presStyleLbl="solidFgAcc1" presStyleIdx="0" presStyleCnt="5"/>
      <dgm:spPr/>
    </dgm:pt>
    <dgm:pt modelId="{AA7BD9EC-3B0A-451F-BA5A-0D66D07C8B48}" type="pres">
      <dgm:prSet presAssocID="{43F13762-6689-457F-AF78-AA8BF35EFB49}" presName="text_2" presStyleLbl="node1" presStyleIdx="1" presStyleCnt="5">
        <dgm:presLayoutVars>
          <dgm:bulletEnabled val="1"/>
        </dgm:presLayoutVars>
      </dgm:prSet>
      <dgm:spPr/>
      <dgm:t>
        <a:bodyPr/>
        <a:lstStyle/>
        <a:p>
          <a:endParaRPr lang="en-IE"/>
        </a:p>
      </dgm:t>
    </dgm:pt>
    <dgm:pt modelId="{D70A8DC6-72DF-4B9B-A623-CF6A91B2F4CB}" type="pres">
      <dgm:prSet presAssocID="{43F13762-6689-457F-AF78-AA8BF35EFB49}" presName="accent_2" presStyleCnt="0"/>
      <dgm:spPr/>
    </dgm:pt>
    <dgm:pt modelId="{FE984772-25B9-4555-AB4A-1BC2CF6C245B}" type="pres">
      <dgm:prSet presAssocID="{43F13762-6689-457F-AF78-AA8BF35EFB49}" presName="accentRepeatNode" presStyleLbl="solidFgAcc1" presStyleIdx="1" presStyleCnt="5"/>
      <dgm:spPr/>
    </dgm:pt>
    <dgm:pt modelId="{C0725C8D-427B-4299-BA7A-6CAD26982855}" type="pres">
      <dgm:prSet presAssocID="{6E712264-1A35-4CA9-BE06-BEB578D8945E}" presName="text_3" presStyleLbl="node1" presStyleIdx="2" presStyleCnt="5">
        <dgm:presLayoutVars>
          <dgm:bulletEnabled val="1"/>
        </dgm:presLayoutVars>
      </dgm:prSet>
      <dgm:spPr/>
      <dgm:t>
        <a:bodyPr/>
        <a:lstStyle/>
        <a:p>
          <a:endParaRPr lang="en-IE"/>
        </a:p>
      </dgm:t>
    </dgm:pt>
    <dgm:pt modelId="{8E942669-81BC-4815-9202-E57179A01494}" type="pres">
      <dgm:prSet presAssocID="{6E712264-1A35-4CA9-BE06-BEB578D8945E}" presName="accent_3" presStyleCnt="0"/>
      <dgm:spPr/>
    </dgm:pt>
    <dgm:pt modelId="{6FF8FC7F-0714-43CD-967E-E007EF001AB4}" type="pres">
      <dgm:prSet presAssocID="{6E712264-1A35-4CA9-BE06-BEB578D8945E}" presName="accentRepeatNode" presStyleLbl="solidFgAcc1" presStyleIdx="2" presStyleCnt="5"/>
      <dgm:spPr/>
    </dgm:pt>
    <dgm:pt modelId="{394A9306-F52F-4021-AB12-A2107F3B43BC}" type="pres">
      <dgm:prSet presAssocID="{A16C2779-C968-4F50-A881-B29D247BDBEB}" presName="text_4" presStyleLbl="node1" presStyleIdx="3" presStyleCnt="5">
        <dgm:presLayoutVars>
          <dgm:bulletEnabled val="1"/>
        </dgm:presLayoutVars>
      </dgm:prSet>
      <dgm:spPr/>
      <dgm:t>
        <a:bodyPr/>
        <a:lstStyle/>
        <a:p>
          <a:endParaRPr lang="en-IE"/>
        </a:p>
      </dgm:t>
    </dgm:pt>
    <dgm:pt modelId="{3F495B8B-EBFD-4053-9DC6-DBBBAD097004}" type="pres">
      <dgm:prSet presAssocID="{A16C2779-C968-4F50-A881-B29D247BDBEB}" presName="accent_4" presStyleCnt="0"/>
      <dgm:spPr/>
    </dgm:pt>
    <dgm:pt modelId="{9AF4A25A-C32C-4DEE-8249-588DBD3A7317}" type="pres">
      <dgm:prSet presAssocID="{A16C2779-C968-4F50-A881-B29D247BDBEB}" presName="accentRepeatNode" presStyleLbl="solidFgAcc1" presStyleIdx="3" presStyleCnt="5"/>
      <dgm:spPr/>
    </dgm:pt>
    <dgm:pt modelId="{7D858405-0D8B-43A5-8CF1-F2E8DBEA3696}" type="pres">
      <dgm:prSet presAssocID="{66FE0161-C6C6-4FFF-8109-9D5B0A2DD6B0}" presName="text_5" presStyleLbl="node1" presStyleIdx="4" presStyleCnt="5">
        <dgm:presLayoutVars>
          <dgm:bulletEnabled val="1"/>
        </dgm:presLayoutVars>
      </dgm:prSet>
      <dgm:spPr/>
      <dgm:t>
        <a:bodyPr/>
        <a:lstStyle/>
        <a:p>
          <a:endParaRPr lang="en-IE"/>
        </a:p>
      </dgm:t>
    </dgm:pt>
    <dgm:pt modelId="{708EEFE2-4B74-41BD-9A42-485568721464}" type="pres">
      <dgm:prSet presAssocID="{66FE0161-C6C6-4FFF-8109-9D5B0A2DD6B0}" presName="accent_5" presStyleCnt="0"/>
      <dgm:spPr/>
    </dgm:pt>
    <dgm:pt modelId="{E52187D3-1497-4DF3-9DA2-CB323300BEDE}" type="pres">
      <dgm:prSet presAssocID="{66FE0161-C6C6-4FFF-8109-9D5B0A2DD6B0}" presName="accentRepeatNode" presStyleLbl="solidFgAcc1" presStyleIdx="4" presStyleCnt="5"/>
      <dgm:spPr/>
    </dgm:pt>
  </dgm:ptLst>
  <dgm:cxnLst>
    <dgm:cxn modelId="{86F7FBC9-F966-44AF-9720-EDD8F65F8581}" type="presOf" srcId="{8A6EA493-E5FC-4C77-9BF7-6561BC1C0FE3}" destId="{F142C2E8-8332-4ECA-87AD-9EC7BBEF5FB8}" srcOrd="0" destOrd="0" presId="urn:microsoft.com/office/officeart/2008/layout/VerticalCurvedList"/>
    <dgm:cxn modelId="{090BEFD0-04C7-44A3-A915-C536A3A6E1F5}" srcId="{0292561A-D3A5-4ED6-8D3A-8A283676EDAA}" destId="{43F13762-6689-457F-AF78-AA8BF35EFB49}" srcOrd="1" destOrd="0" parTransId="{37F9CCCB-3D7A-4123-87C7-2825704BB899}" sibTransId="{72A2FF51-4900-4AE5-AB74-45408EFBCD16}"/>
    <dgm:cxn modelId="{1CC957F2-0EDE-40AB-870D-E1574E0E04E7}" type="presOf" srcId="{66FE0161-C6C6-4FFF-8109-9D5B0A2DD6B0}" destId="{7D858405-0D8B-43A5-8CF1-F2E8DBEA3696}" srcOrd="0" destOrd="0" presId="urn:microsoft.com/office/officeart/2008/layout/VerticalCurvedList"/>
    <dgm:cxn modelId="{DBB87690-DFB8-4FF5-BD70-E211852BED24}" type="presOf" srcId="{43F13762-6689-457F-AF78-AA8BF35EFB49}" destId="{AA7BD9EC-3B0A-451F-BA5A-0D66D07C8B48}" srcOrd="0" destOrd="0" presId="urn:microsoft.com/office/officeart/2008/layout/VerticalCurvedList"/>
    <dgm:cxn modelId="{A0AD4D47-3312-43B4-9A88-BB6F484FBFB4}" srcId="{0292561A-D3A5-4ED6-8D3A-8A283676EDAA}" destId="{6E712264-1A35-4CA9-BE06-BEB578D8945E}" srcOrd="2" destOrd="0" parTransId="{5659212C-090D-41B1-9BF0-C52111A2714B}" sibTransId="{07351E03-90E3-4DA8-B409-12E33B41D3AB}"/>
    <dgm:cxn modelId="{F82585E3-7BAB-4A87-A9EC-E3049D1E77F0}" type="presOf" srcId="{FB89359B-4426-467B-AAC8-5102E5654955}" destId="{960B246C-DAFC-4A8F-AA35-DB3F9BC02A7E}" srcOrd="0" destOrd="0" presId="urn:microsoft.com/office/officeart/2008/layout/VerticalCurvedList"/>
    <dgm:cxn modelId="{EC2D62A0-6C4E-4FA8-9B28-2008382DAB0C}" srcId="{0292561A-D3A5-4ED6-8D3A-8A283676EDAA}" destId="{8A6EA493-E5FC-4C77-9BF7-6561BC1C0FE3}" srcOrd="0" destOrd="0" parTransId="{DD0F925D-0897-4486-A902-84F0F68142A9}" sibTransId="{FB89359B-4426-467B-AAC8-5102E5654955}"/>
    <dgm:cxn modelId="{7947A1A7-3654-4237-B01B-053286FF50CA}" srcId="{0292561A-D3A5-4ED6-8D3A-8A283676EDAA}" destId="{66FE0161-C6C6-4FFF-8109-9D5B0A2DD6B0}" srcOrd="4" destOrd="0" parTransId="{A2F550C0-F793-4C6C-8588-FEB95383D079}" sibTransId="{B1AD1C79-9F79-491D-A582-F7E465C39B5F}"/>
    <dgm:cxn modelId="{4AFC6415-A6DD-4A1A-AB6C-D4A3F4EA264D}" srcId="{0292561A-D3A5-4ED6-8D3A-8A283676EDAA}" destId="{A16C2779-C968-4F50-A881-B29D247BDBEB}" srcOrd="3" destOrd="0" parTransId="{0EF44EFF-2CD8-40CA-8656-BBBA9CE24E50}" sibTransId="{A59AACE6-D2CE-4855-B04F-3E1BD024A2DB}"/>
    <dgm:cxn modelId="{A16BACEE-17DE-4326-8123-4020B4ED73FE}" type="presOf" srcId="{A16C2779-C968-4F50-A881-B29D247BDBEB}" destId="{394A9306-F52F-4021-AB12-A2107F3B43BC}" srcOrd="0" destOrd="0" presId="urn:microsoft.com/office/officeart/2008/layout/VerticalCurvedList"/>
    <dgm:cxn modelId="{E640E889-AA97-4472-8BDC-2CCE1B413056}" type="presOf" srcId="{6E712264-1A35-4CA9-BE06-BEB578D8945E}" destId="{C0725C8D-427B-4299-BA7A-6CAD26982855}" srcOrd="0" destOrd="0" presId="urn:microsoft.com/office/officeart/2008/layout/VerticalCurvedList"/>
    <dgm:cxn modelId="{907089C7-180F-4CF7-A68A-1C5B599C55FC}" type="presOf" srcId="{0292561A-D3A5-4ED6-8D3A-8A283676EDAA}" destId="{B2007E33-52DF-4086-BB89-80431D276622}" srcOrd="0" destOrd="0" presId="urn:microsoft.com/office/officeart/2008/layout/VerticalCurvedList"/>
    <dgm:cxn modelId="{6A4F96D6-A01D-42A0-842F-A4F35AC9BCDD}" type="presParOf" srcId="{B2007E33-52DF-4086-BB89-80431D276622}" destId="{EA42EB3D-5F58-418D-B62A-4269E1CF1188}" srcOrd="0" destOrd="0" presId="urn:microsoft.com/office/officeart/2008/layout/VerticalCurvedList"/>
    <dgm:cxn modelId="{C2EBF294-A711-4235-8E9E-FADAD5FF8DAD}" type="presParOf" srcId="{EA42EB3D-5F58-418D-B62A-4269E1CF1188}" destId="{F2DE5415-382F-4444-B98A-A615A0F65C85}" srcOrd="0" destOrd="0" presId="urn:microsoft.com/office/officeart/2008/layout/VerticalCurvedList"/>
    <dgm:cxn modelId="{8C41D87F-3D6B-43AA-969E-D3C7340668BA}" type="presParOf" srcId="{F2DE5415-382F-4444-B98A-A615A0F65C85}" destId="{8E847DE2-2C7F-44DE-BFEB-E511199CAFB1}" srcOrd="0" destOrd="0" presId="urn:microsoft.com/office/officeart/2008/layout/VerticalCurvedList"/>
    <dgm:cxn modelId="{C0982128-3F25-484E-9579-6C8A34EADADC}" type="presParOf" srcId="{F2DE5415-382F-4444-B98A-A615A0F65C85}" destId="{960B246C-DAFC-4A8F-AA35-DB3F9BC02A7E}" srcOrd="1" destOrd="0" presId="urn:microsoft.com/office/officeart/2008/layout/VerticalCurvedList"/>
    <dgm:cxn modelId="{5A90C798-FA25-4620-812C-3357EE2C71FD}" type="presParOf" srcId="{F2DE5415-382F-4444-B98A-A615A0F65C85}" destId="{A0BFE119-525A-4F1E-82C6-967AFC05A370}" srcOrd="2" destOrd="0" presId="urn:microsoft.com/office/officeart/2008/layout/VerticalCurvedList"/>
    <dgm:cxn modelId="{EE34B99A-5CFA-4F69-90D0-52A2B6560668}" type="presParOf" srcId="{F2DE5415-382F-4444-B98A-A615A0F65C85}" destId="{924BD071-D674-4B2B-84FE-F2E580C3AF9F}" srcOrd="3" destOrd="0" presId="urn:microsoft.com/office/officeart/2008/layout/VerticalCurvedList"/>
    <dgm:cxn modelId="{655ABCC9-4A88-4E76-8D21-EBB167FB2119}" type="presParOf" srcId="{EA42EB3D-5F58-418D-B62A-4269E1CF1188}" destId="{F142C2E8-8332-4ECA-87AD-9EC7BBEF5FB8}" srcOrd="1" destOrd="0" presId="urn:microsoft.com/office/officeart/2008/layout/VerticalCurvedList"/>
    <dgm:cxn modelId="{AB42B98A-4803-4F36-BB4A-03045A4310B0}" type="presParOf" srcId="{EA42EB3D-5F58-418D-B62A-4269E1CF1188}" destId="{D3700884-4506-4C28-B23B-EAB9EDDF4197}" srcOrd="2" destOrd="0" presId="urn:microsoft.com/office/officeart/2008/layout/VerticalCurvedList"/>
    <dgm:cxn modelId="{41DBE981-A5CB-49F7-AA9E-E64615A175BE}" type="presParOf" srcId="{D3700884-4506-4C28-B23B-EAB9EDDF4197}" destId="{5AE7FF7D-76EF-43EC-A901-4A314E599002}" srcOrd="0" destOrd="0" presId="urn:microsoft.com/office/officeart/2008/layout/VerticalCurvedList"/>
    <dgm:cxn modelId="{C838AFD0-E5A8-4606-AB34-0A5CCE97B791}" type="presParOf" srcId="{EA42EB3D-5F58-418D-B62A-4269E1CF1188}" destId="{AA7BD9EC-3B0A-451F-BA5A-0D66D07C8B48}" srcOrd="3" destOrd="0" presId="urn:microsoft.com/office/officeart/2008/layout/VerticalCurvedList"/>
    <dgm:cxn modelId="{293AC069-1903-4BC6-A401-3EEB7047574C}" type="presParOf" srcId="{EA42EB3D-5F58-418D-B62A-4269E1CF1188}" destId="{D70A8DC6-72DF-4B9B-A623-CF6A91B2F4CB}" srcOrd="4" destOrd="0" presId="urn:microsoft.com/office/officeart/2008/layout/VerticalCurvedList"/>
    <dgm:cxn modelId="{BA2B8D0A-F875-47C9-9A4F-3253F65B25E4}" type="presParOf" srcId="{D70A8DC6-72DF-4B9B-A623-CF6A91B2F4CB}" destId="{FE984772-25B9-4555-AB4A-1BC2CF6C245B}" srcOrd="0" destOrd="0" presId="urn:microsoft.com/office/officeart/2008/layout/VerticalCurvedList"/>
    <dgm:cxn modelId="{470EAFD7-B69B-4F6D-9D5C-FE39A1E47032}" type="presParOf" srcId="{EA42EB3D-5F58-418D-B62A-4269E1CF1188}" destId="{C0725C8D-427B-4299-BA7A-6CAD26982855}" srcOrd="5" destOrd="0" presId="urn:microsoft.com/office/officeart/2008/layout/VerticalCurvedList"/>
    <dgm:cxn modelId="{AB69A33B-D531-45DC-B3A2-D5035224510D}" type="presParOf" srcId="{EA42EB3D-5F58-418D-B62A-4269E1CF1188}" destId="{8E942669-81BC-4815-9202-E57179A01494}" srcOrd="6" destOrd="0" presId="urn:microsoft.com/office/officeart/2008/layout/VerticalCurvedList"/>
    <dgm:cxn modelId="{558A857A-0525-4F25-8AC3-C241A4706265}" type="presParOf" srcId="{8E942669-81BC-4815-9202-E57179A01494}" destId="{6FF8FC7F-0714-43CD-967E-E007EF001AB4}" srcOrd="0" destOrd="0" presId="urn:microsoft.com/office/officeart/2008/layout/VerticalCurvedList"/>
    <dgm:cxn modelId="{A27EB038-66D2-4F59-A9ED-23AE6ED0232C}" type="presParOf" srcId="{EA42EB3D-5F58-418D-B62A-4269E1CF1188}" destId="{394A9306-F52F-4021-AB12-A2107F3B43BC}" srcOrd="7" destOrd="0" presId="urn:microsoft.com/office/officeart/2008/layout/VerticalCurvedList"/>
    <dgm:cxn modelId="{02094565-76B7-4186-B82D-0E6FC707CE14}" type="presParOf" srcId="{EA42EB3D-5F58-418D-B62A-4269E1CF1188}" destId="{3F495B8B-EBFD-4053-9DC6-DBBBAD097004}" srcOrd="8" destOrd="0" presId="urn:microsoft.com/office/officeart/2008/layout/VerticalCurvedList"/>
    <dgm:cxn modelId="{17A2C55B-43A4-4FEB-9918-7B8E80C6938D}" type="presParOf" srcId="{3F495B8B-EBFD-4053-9DC6-DBBBAD097004}" destId="{9AF4A25A-C32C-4DEE-8249-588DBD3A7317}" srcOrd="0" destOrd="0" presId="urn:microsoft.com/office/officeart/2008/layout/VerticalCurvedList"/>
    <dgm:cxn modelId="{75D4FB4D-6572-41AA-A7AF-F01E5CD1A946}" type="presParOf" srcId="{EA42EB3D-5F58-418D-B62A-4269E1CF1188}" destId="{7D858405-0D8B-43A5-8CF1-F2E8DBEA3696}" srcOrd="9" destOrd="0" presId="urn:microsoft.com/office/officeart/2008/layout/VerticalCurvedList"/>
    <dgm:cxn modelId="{DF03265D-7876-468C-A8FE-7EDC6D0DC2D8}" type="presParOf" srcId="{EA42EB3D-5F58-418D-B62A-4269E1CF1188}" destId="{708EEFE2-4B74-41BD-9A42-485568721464}" srcOrd="10" destOrd="0" presId="urn:microsoft.com/office/officeart/2008/layout/VerticalCurvedList"/>
    <dgm:cxn modelId="{D7BE96A6-A3F3-4C07-90EB-74BF6AF98FFA}" type="presParOf" srcId="{708EEFE2-4B74-41BD-9A42-485568721464}" destId="{E52187D3-1497-4DF3-9DA2-CB323300BED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E6EBAA-45C9-4B3D-B5BD-D1F377D06BF7}" type="datetimeFigureOut">
              <a:rPr lang="en-IE" smtClean="0"/>
              <a:t>17/09/2015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EBAF9C-A05E-467A-97C2-E12E689849E3}" type="slidenum">
              <a:rPr lang="en-IE" smtClean="0"/>
              <a:t>‹#›</a:t>
            </a:fld>
            <a:endParaRPr lang="en-IE"/>
          </a:p>
        </p:txBody>
      </p:sp>
    </p:spTree>
    <p:extLst>
      <p:ext uri="{BB962C8B-B14F-4D97-AF65-F5344CB8AC3E}">
        <p14:creationId xmlns:p14="http://schemas.microsoft.com/office/powerpoint/2010/main" val="2436278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What is the purpose of our data practices?</a:t>
            </a:r>
          </a:p>
          <a:p>
            <a:r>
              <a:rPr lang="en-IE" dirty="0" smtClean="0"/>
              <a:t>How do they contribute to a good human life?</a:t>
            </a:r>
          </a:p>
          <a:p>
            <a:r>
              <a:rPr lang="en-IE" dirty="0" smtClean="0"/>
              <a:t>Which human interests and capabilities do they address/</a:t>
            </a:r>
            <a:r>
              <a:rPr lang="en-IE" dirty="0" err="1" smtClean="0"/>
              <a:t>improve?What</a:t>
            </a:r>
            <a:r>
              <a:rPr lang="en-IE" dirty="0" smtClean="0"/>
              <a:t> </a:t>
            </a:r>
          </a:p>
          <a:p>
            <a:r>
              <a:rPr lang="en-IE" dirty="0" smtClean="0"/>
              <a:t>Which ones could they address in principle, but are not actually addressing?</a:t>
            </a:r>
            <a:r>
              <a:rPr lang="en-IE" baseline="0" dirty="0" smtClean="0"/>
              <a:t> </a:t>
            </a:r>
            <a:r>
              <a:rPr lang="en-IE" dirty="0" smtClean="0"/>
              <a:t>Think outside the box.</a:t>
            </a:r>
          </a:p>
          <a:p>
            <a:r>
              <a:rPr lang="en-IE" dirty="0" smtClean="0"/>
              <a:t>Which ones might be negatively affected? Listen to the critics, however annoying/ uninformed/ technophobe they might be…</a:t>
            </a:r>
          </a:p>
          <a:p>
            <a:endParaRPr lang="en-IE" dirty="0"/>
          </a:p>
        </p:txBody>
      </p:sp>
      <p:sp>
        <p:nvSpPr>
          <p:cNvPr id="4" name="Slide Number Placeholder 3"/>
          <p:cNvSpPr>
            <a:spLocks noGrp="1"/>
          </p:cNvSpPr>
          <p:nvPr>
            <p:ph type="sldNum" sz="quarter" idx="10"/>
          </p:nvPr>
        </p:nvSpPr>
        <p:spPr/>
        <p:txBody>
          <a:bodyPr/>
          <a:lstStyle/>
          <a:p>
            <a:fld id="{48EBAF9C-A05E-467A-97C2-E12E689849E3}" type="slidenum">
              <a:rPr lang="en-IE" smtClean="0"/>
              <a:t>9</a:t>
            </a:fld>
            <a:endParaRPr lang="en-IE"/>
          </a:p>
        </p:txBody>
      </p:sp>
    </p:spTree>
    <p:extLst>
      <p:ext uri="{BB962C8B-B14F-4D97-AF65-F5344CB8AC3E}">
        <p14:creationId xmlns:p14="http://schemas.microsoft.com/office/powerpoint/2010/main" val="2265121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In cases of widely distributed responsibilities, organisational and procedural factors become more predominant for ensuring responsible practices</a:t>
            </a:r>
          </a:p>
          <a:p>
            <a:endParaRPr lang="en-IE" dirty="0"/>
          </a:p>
        </p:txBody>
      </p:sp>
      <p:sp>
        <p:nvSpPr>
          <p:cNvPr id="4" name="Slide Number Placeholder 3"/>
          <p:cNvSpPr>
            <a:spLocks noGrp="1"/>
          </p:cNvSpPr>
          <p:nvPr>
            <p:ph type="sldNum" sz="quarter" idx="10"/>
          </p:nvPr>
        </p:nvSpPr>
        <p:spPr/>
        <p:txBody>
          <a:bodyPr/>
          <a:lstStyle/>
          <a:p>
            <a:fld id="{48EBAF9C-A05E-467A-97C2-E12E689849E3}" type="slidenum">
              <a:rPr lang="en-IE" smtClean="0"/>
              <a:t>11</a:t>
            </a:fld>
            <a:endParaRPr lang="en-IE"/>
          </a:p>
        </p:txBody>
      </p:sp>
    </p:spTree>
    <p:extLst>
      <p:ext uri="{BB962C8B-B14F-4D97-AF65-F5344CB8AC3E}">
        <p14:creationId xmlns:p14="http://schemas.microsoft.com/office/powerpoint/2010/main" val="373364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r>
              <a:rPr lang="en-US" smtClean="0"/>
              <a:t>17/09/2015</a:t>
            </a:r>
            <a:endParaRPr lang="en-IE"/>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IE" smtClean="0"/>
              <a:t>PRECISE Data Ethics Workshop</a:t>
            </a:r>
            <a:endParaRPr lang="en-I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E160695-5452-40B4-B050-10DA73D24540}"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17/09/2015</a:t>
            </a:r>
            <a:endParaRPr lang="en-IE"/>
          </a:p>
        </p:txBody>
      </p:sp>
      <p:sp>
        <p:nvSpPr>
          <p:cNvPr id="5" name="Footer Placeholder 4"/>
          <p:cNvSpPr>
            <a:spLocks noGrp="1"/>
          </p:cNvSpPr>
          <p:nvPr>
            <p:ph type="ftr" sz="quarter" idx="11"/>
          </p:nvPr>
        </p:nvSpPr>
        <p:spPr/>
        <p:txBody>
          <a:bodyPr/>
          <a:lstStyle/>
          <a:p>
            <a:r>
              <a:rPr lang="en-IE" smtClean="0"/>
              <a:t>PRECISE Data Ethics Workshop</a:t>
            </a:r>
            <a:endParaRPr lang="en-IE"/>
          </a:p>
        </p:txBody>
      </p:sp>
      <p:sp>
        <p:nvSpPr>
          <p:cNvPr id="6" name="Slide Number Placeholder 5"/>
          <p:cNvSpPr>
            <a:spLocks noGrp="1"/>
          </p:cNvSpPr>
          <p:nvPr>
            <p:ph type="sldNum" sz="quarter" idx="12"/>
          </p:nvPr>
        </p:nvSpPr>
        <p:spPr/>
        <p:txBody>
          <a:bodyPr/>
          <a:lstStyle/>
          <a:p>
            <a:fld id="{CE160695-5452-40B4-B050-10DA73D24540}"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17/09/2015</a:t>
            </a:r>
            <a:endParaRPr lang="en-IE"/>
          </a:p>
        </p:txBody>
      </p:sp>
      <p:sp>
        <p:nvSpPr>
          <p:cNvPr id="5" name="Footer Placeholder 4"/>
          <p:cNvSpPr>
            <a:spLocks noGrp="1"/>
          </p:cNvSpPr>
          <p:nvPr>
            <p:ph type="ftr" sz="quarter" idx="11"/>
          </p:nvPr>
        </p:nvSpPr>
        <p:spPr/>
        <p:txBody>
          <a:bodyPr/>
          <a:lstStyle/>
          <a:p>
            <a:r>
              <a:rPr lang="en-IE" smtClean="0"/>
              <a:t>PRECISE Data Ethics Workshop</a:t>
            </a:r>
            <a:endParaRPr lang="en-IE"/>
          </a:p>
        </p:txBody>
      </p:sp>
      <p:sp>
        <p:nvSpPr>
          <p:cNvPr id="6" name="Slide Number Placeholder 5"/>
          <p:cNvSpPr>
            <a:spLocks noGrp="1"/>
          </p:cNvSpPr>
          <p:nvPr>
            <p:ph type="sldNum" sz="quarter" idx="12"/>
          </p:nvPr>
        </p:nvSpPr>
        <p:spPr/>
        <p:txBody>
          <a:bodyPr/>
          <a:lstStyle/>
          <a:p>
            <a:fld id="{CE160695-5452-40B4-B050-10DA73D24540}"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r>
              <a:rPr lang="en-US" smtClean="0"/>
              <a:t>17/09/2015</a:t>
            </a:r>
            <a:endParaRPr lang="en-IE"/>
          </a:p>
        </p:txBody>
      </p:sp>
      <p:sp>
        <p:nvSpPr>
          <p:cNvPr id="9" name="Slide Number Placeholder 8"/>
          <p:cNvSpPr>
            <a:spLocks noGrp="1"/>
          </p:cNvSpPr>
          <p:nvPr>
            <p:ph type="sldNum" sz="quarter" idx="15"/>
          </p:nvPr>
        </p:nvSpPr>
        <p:spPr/>
        <p:txBody>
          <a:bodyPr rtlCol="0"/>
          <a:lstStyle/>
          <a:p>
            <a:fld id="{CE160695-5452-40B4-B050-10DA73D24540}" type="slidenum">
              <a:rPr lang="en-IE" smtClean="0"/>
              <a:t>‹#›</a:t>
            </a:fld>
            <a:endParaRPr lang="en-IE"/>
          </a:p>
        </p:txBody>
      </p:sp>
      <p:sp>
        <p:nvSpPr>
          <p:cNvPr id="10" name="Footer Placeholder 9"/>
          <p:cNvSpPr>
            <a:spLocks noGrp="1"/>
          </p:cNvSpPr>
          <p:nvPr>
            <p:ph type="ftr" sz="quarter" idx="16"/>
          </p:nvPr>
        </p:nvSpPr>
        <p:spPr/>
        <p:txBody>
          <a:bodyPr rtlCol="0"/>
          <a:lstStyle/>
          <a:p>
            <a:r>
              <a:rPr lang="en-IE" smtClean="0"/>
              <a:t>PRECISE Data Ethics Workshop</a:t>
            </a:r>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r>
              <a:rPr lang="en-US" smtClean="0"/>
              <a:t>17/09/2015</a:t>
            </a:r>
            <a:endParaRPr lang="en-IE"/>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IE" smtClean="0"/>
              <a:t>PRECISE Data Ethics Workshop</a:t>
            </a:r>
            <a:endParaRPr lang="en-I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E160695-5452-40B4-B050-10DA73D24540}" type="slidenum">
              <a:rPr lang="en-IE" smtClean="0"/>
              <a:t>‹#›</a:t>
            </a:fld>
            <a:endParaRPr lang="en-I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17/09/2015</a:t>
            </a:r>
            <a:endParaRPr lang="en-IE"/>
          </a:p>
        </p:txBody>
      </p:sp>
      <p:sp>
        <p:nvSpPr>
          <p:cNvPr id="6" name="Footer Placeholder 5"/>
          <p:cNvSpPr>
            <a:spLocks noGrp="1"/>
          </p:cNvSpPr>
          <p:nvPr>
            <p:ph type="ftr" sz="quarter" idx="11"/>
          </p:nvPr>
        </p:nvSpPr>
        <p:spPr/>
        <p:txBody>
          <a:bodyPr/>
          <a:lstStyle/>
          <a:p>
            <a:r>
              <a:rPr lang="en-IE" smtClean="0"/>
              <a:t>PRECISE Data Ethics Workshop</a:t>
            </a:r>
            <a:endParaRPr lang="en-IE"/>
          </a:p>
        </p:txBody>
      </p:sp>
      <p:sp>
        <p:nvSpPr>
          <p:cNvPr id="7" name="Slide Number Placeholder 6"/>
          <p:cNvSpPr>
            <a:spLocks noGrp="1"/>
          </p:cNvSpPr>
          <p:nvPr>
            <p:ph type="sldNum" sz="quarter" idx="12"/>
          </p:nvPr>
        </p:nvSpPr>
        <p:spPr/>
        <p:txBody>
          <a:bodyPr/>
          <a:lstStyle/>
          <a:p>
            <a:fld id="{CE160695-5452-40B4-B050-10DA73D24540}" type="slidenum">
              <a:rPr lang="en-IE" smtClean="0"/>
              <a:t>‹#›</a:t>
            </a:fld>
            <a:endParaRPr lang="en-IE"/>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r>
              <a:rPr lang="en-US" smtClean="0"/>
              <a:t>17/09/2015</a:t>
            </a:r>
            <a:endParaRPr lang="en-IE"/>
          </a:p>
        </p:txBody>
      </p:sp>
      <p:sp>
        <p:nvSpPr>
          <p:cNvPr id="8" name="Footer Placeholder 7"/>
          <p:cNvSpPr>
            <a:spLocks noGrp="1"/>
          </p:cNvSpPr>
          <p:nvPr>
            <p:ph type="ftr" sz="quarter" idx="11"/>
          </p:nvPr>
        </p:nvSpPr>
        <p:spPr/>
        <p:txBody>
          <a:bodyPr/>
          <a:lstStyle/>
          <a:p>
            <a:r>
              <a:rPr lang="en-IE" smtClean="0"/>
              <a:t>PRECISE Data Ethics Workshop</a:t>
            </a:r>
            <a:endParaRPr lang="en-IE"/>
          </a:p>
        </p:txBody>
      </p:sp>
      <p:sp>
        <p:nvSpPr>
          <p:cNvPr id="9" name="Slide Number Placeholder 8"/>
          <p:cNvSpPr>
            <a:spLocks noGrp="1"/>
          </p:cNvSpPr>
          <p:nvPr>
            <p:ph type="sldNum" sz="quarter" idx="12"/>
          </p:nvPr>
        </p:nvSpPr>
        <p:spPr/>
        <p:txBody>
          <a:bodyPr/>
          <a:lstStyle/>
          <a:p>
            <a:fld id="{CE160695-5452-40B4-B050-10DA73D24540}" type="slidenum">
              <a:rPr lang="en-IE" smtClean="0"/>
              <a:t>‹#›</a:t>
            </a:fld>
            <a:endParaRPr lang="en-IE"/>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r>
              <a:rPr lang="en-US" smtClean="0"/>
              <a:t>17/09/2015</a:t>
            </a:r>
            <a:endParaRPr lang="en-IE"/>
          </a:p>
        </p:txBody>
      </p:sp>
      <p:sp>
        <p:nvSpPr>
          <p:cNvPr id="7" name="Slide Number Placeholder 6"/>
          <p:cNvSpPr>
            <a:spLocks noGrp="1"/>
          </p:cNvSpPr>
          <p:nvPr>
            <p:ph type="sldNum" sz="quarter" idx="11"/>
          </p:nvPr>
        </p:nvSpPr>
        <p:spPr/>
        <p:txBody>
          <a:bodyPr rtlCol="0"/>
          <a:lstStyle/>
          <a:p>
            <a:fld id="{CE160695-5452-40B4-B050-10DA73D24540}" type="slidenum">
              <a:rPr lang="en-IE" smtClean="0"/>
              <a:t>‹#›</a:t>
            </a:fld>
            <a:endParaRPr lang="en-IE"/>
          </a:p>
        </p:txBody>
      </p:sp>
      <p:sp>
        <p:nvSpPr>
          <p:cNvPr id="8" name="Footer Placeholder 7"/>
          <p:cNvSpPr>
            <a:spLocks noGrp="1"/>
          </p:cNvSpPr>
          <p:nvPr>
            <p:ph type="ftr" sz="quarter" idx="12"/>
          </p:nvPr>
        </p:nvSpPr>
        <p:spPr/>
        <p:txBody>
          <a:bodyPr rtlCol="0"/>
          <a:lstStyle/>
          <a:p>
            <a:r>
              <a:rPr lang="en-IE" smtClean="0"/>
              <a:t>PRECISE Data Ethics Workshop</a:t>
            </a:r>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17/09/2015</a:t>
            </a:r>
            <a:endParaRPr lang="en-IE"/>
          </a:p>
        </p:txBody>
      </p:sp>
      <p:sp>
        <p:nvSpPr>
          <p:cNvPr id="3" name="Footer Placeholder 2"/>
          <p:cNvSpPr>
            <a:spLocks noGrp="1"/>
          </p:cNvSpPr>
          <p:nvPr>
            <p:ph type="ftr" sz="quarter" idx="11"/>
          </p:nvPr>
        </p:nvSpPr>
        <p:spPr/>
        <p:txBody>
          <a:bodyPr/>
          <a:lstStyle/>
          <a:p>
            <a:r>
              <a:rPr lang="en-IE" smtClean="0"/>
              <a:t>PRECISE Data Ethics Workshop</a:t>
            </a:r>
            <a:endParaRPr lang="en-IE"/>
          </a:p>
        </p:txBody>
      </p:sp>
      <p:sp>
        <p:nvSpPr>
          <p:cNvPr id="4" name="Slide Number Placeholder 3"/>
          <p:cNvSpPr>
            <a:spLocks noGrp="1"/>
          </p:cNvSpPr>
          <p:nvPr>
            <p:ph type="sldNum" sz="quarter" idx="12"/>
          </p:nvPr>
        </p:nvSpPr>
        <p:spPr/>
        <p:txBody>
          <a:bodyPr/>
          <a:lstStyle/>
          <a:p>
            <a:fld id="{CE160695-5452-40B4-B050-10DA73D24540}"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r>
              <a:rPr lang="en-US" smtClean="0"/>
              <a:t>17/09/2015</a:t>
            </a:r>
            <a:endParaRPr lang="en-IE"/>
          </a:p>
        </p:txBody>
      </p:sp>
      <p:sp>
        <p:nvSpPr>
          <p:cNvPr id="22" name="Slide Number Placeholder 21"/>
          <p:cNvSpPr>
            <a:spLocks noGrp="1"/>
          </p:cNvSpPr>
          <p:nvPr>
            <p:ph type="sldNum" sz="quarter" idx="15"/>
          </p:nvPr>
        </p:nvSpPr>
        <p:spPr/>
        <p:txBody>
          <a:bodyPr rtlCol="0"/>
          <a:lstStyle/>
          <a:p>
            <a:fld id="{CE160695-5452-40B4-B050-10DA73D24540}" type="slidenum">
              <a:rPr lang="en-IE" smtClean="0"/>
              <a:t>‹#›</a:t>
            </a:fld>
            <a:endParaRPr lang="en-IE"/>
          </a:p>
        </p:txBody>
      </p:sp>
      <p:sp>
        <p:nvSpPr>
          <p:cNvPr id="23" name="Footer Placeholder 22"/>
          <p:cNvSpPr>
            <a:spLocks noGrp="1"/>
          </p:cNvSpPr>
          <p:nvPr>
            <p:ph type="ftr" sz="quarter" idx="16"/>
          </p:nvPr>
        </p:nvSpPr>
        <p:spPr/>
        <p:txBody>
          <a:bodyPr rtlCol="0"/>
          <a:lstStyle/>
          <a:p>
            <a:r>
              <a:rPr lang="en-IE" smtClean="0"/>
              <a:t>PRECISE Data Ethics Workshop</a:t>
            </a:r>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r>
              <a:rPr lang="en-US" smtClean="0"/>
              <a:t>17/09/2015</a:t>
            </a:r>
            <a:endParaRPr lang="en-IE"/>
          </a:p>
        </p:txBody>
      </p:sp>
      <p:sp>
        <p:nvSpPr>
          <p:cNvPr id="18" name="Slide Number Placeholder 17"/>
          <p:cNvSpPr>
            <a:spLocks noGrp="1"/>
          </p:cNvSpPr>
          <p:nvPr>
            <p:ph type="sldNum" sz="quarter" idx="11"/>
          </p:nvPr>
        </p:nvSpPr>
        <p:spPr/>
        <p:txBody>
          <a:bodyPr rtlCol="0"/>
          <a:lstStyle/>
          <a:p>
            <a:fld id="{CE160695-5452-40B4-B050-10DA73D24540}" type="slidenum">
              <a:rPr lang="en-IE" smtClean="0"/>
              <a:t>‹#›</a:t>
            </a:fld>
            <a:endParaRPr lang="en-IE"/>
          </a:p>
        </p:txBody>
      </p:sp>
      <p:sp>
        <p:nvSpPr>
          <p:cNvPr id="21" name="Footer Placeholder 20"/>
          <p:cNvSpPr>
            <a:spLocks noGrp="1"/>
          </p:cNvSpPr>
          <p:nvPr>
            <p:ph type="ftr" sz="quarter" idx="12"/>
          </p:nvPr>
        </p:nvSpPr>
        <p:spPr/>
        <p:txBody>
          <a:bodyPr rtlCol="0"/>
          <a:lstStyle/>
          <a:p>
            <a:r>
              <a:rPr lang="en-IE" smtClean="0"/>
              <a:t>PRECISE Data Ethics Workshop</a:t>
            </a:r>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r>
              <a:rPr lang="en-US" smtClean="0"/>
              <a:t>17/09/2015</a:t>
            </a:r>
            <a:endParaRPr lang="en-IE"/>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IE" smtClean="0"/>
              <a:t>PRECISE Data Ethics Workshop</a:t>
            </a:r>
            <a:endParaRPr lang="en-IE"/>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E160695-5452-40B4-B050-10DA73D24540}"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rri-tools.eu/about-rr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pp.box.com/s/0rzg7b4ci7nau9ha18zj"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844824"/>
            <a:ext cx="6172200" cy="2597674"/>
          </a:xfrm>
        </p:spPr>
        <p:txBody>
          <a:bodyPr>
            <a:normAutofit/>
          </a:bodyPr>
          <a:lstStyle/>
          <a:p>
            <a:r>
              <a:rPr lang="en-IE" dirty="0" smtClean="0"/>
              <a:t>Trust and Responsibility for Big Data Practices</a:t>
            </a:r>
            <a:endParaRPr lang="en-IE" dirty="0"/>
          </a:p>
        </p:txBody>
      </p:sp>
      <p:sp>
        <p:nvSpPr>
          <p:cNvPr id="3" name="Subtitle 2"/>
          <p:cNvSpPr>
            <a:spLocks noGrp="1"/>
          </p:cNvSpPr>
          <p:nvPr>
            <p:ph type="subTitle" idx="1"/>
          </p:nvPr>
        </p:nvSpPr>
        <p:spPr>
          <a:xfrm>
            <a:off x="2286000" y="5003322"/>
            <a:ext cx="5382344" cy="1371600"/>
          </a:xfrm>
        </p:spPr>
        <p:txBody>
          <a:bodyPr>
            <a:normAutofit lnSpcReduction="10000"/>
          </a:bodyPr>
          <a:lstStyle/>
          <a:p>
            <a:r>
              <a:rPr lang="en-IE" dirty="0" smtClean="0"/>
              <a:t>Heike </a:t>
            </a:r>
            <a:r>
              <a:rPr lang="en-IE" dirty="0" err="1" smtClean="0"/>
              <a:t>Felzmann</a:t>
            </a:r>
            <a:endParaRPr lang="en-IE" dirty="0" smtClean="0"/>
          </a:p>
          <a:p>
            <a:r>
              <a:rPr lang="en-IE" dirty="0" smtClean="0"/>
              <a:t>Centre of Bioethical Research &amp; Analysis;</a:t>
            </a:r>
          </a:p>
          <a:p>
            <a:r>
              <a:rPr lang="en-IE" dirty="0" err="1" smtClean="0"/>
              <a:t>InPrime</a:t>
            </a:r>
            <a:r>
              <a:rPr lang="en-IE" dirty="0" smtClean="0"/>
              <a:t>, Insight Centre for Data Analytics; </a:t>
            </a:r>
          </a:p>
          <a:p>
            <a:r>
              <a:rPr lang="en-IE" dirty="0" smtClean="0"/>
              <a:t>NUI Galway</a:t>
            </a:r>
          </a:p>
          <a:p>
            <a:endParaRPr lang="en-I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76672"/>
            <a:ext cx="2700337"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809" y="341660"/>
            <a:ext cx="1871663"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1517382"/>
            <a:ext cx="2952328" cy="1695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79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Process of VSD (Friedman, Kahn &amp; </a:t>
            </a:r>
            <a:r>
              <a:rPr lang="en-IE" dirty="0" err="1" smtClean="0"/>
              <a:t>Borning</a:t>
            </a:r>
            <a:r>
              <a:rPr lang="en-IE" dirty="0" smtClean="0"/>
              <a:t> 2002)</a:t>
            </a:r>
            <a:endParaRPr lang="en-IE" dirty="0"/>
          </a:p>
        </p:txBody>
      </p:sp>
      <p:sp>
        <p:nvSpPr>
          <p:cNvPr id="3" name="Content Placeholder 2"/>
          <p:cNvSpPr>
            <a:spLocks noGrp="1"/>
          </p:cNvSpPr>
          <p:nvPr>
            <p:ph sz="quarter" idx="1"/>
          </p:nvPr>
        </p:nvSpPr>
        <p:spPr/>
        <p:txBody>
          <a:bodyPr>
            <a:normAutofit lnSpcReduction="10000"/>
          </a:bodyPr>
          <a:lstStyle/>
          <a:p>
            <a:pPr lvl="0"/>
            <a:r>
              <a:rPr lang="en-IE" dirty="0" smtClean="0"/>
              <a:t>VSD as structured design process that aims to achieve a combination of</a:t>
            </a:r>
          </a:p>
          <a:p>
            <a:pPr lvl="1"/>
            <a:r>
              <a:rPr lang="en-IE" dirty="0" smtClean="0"/>
              <a:t>Value analysis</a:t>
            </a:r>
          </a:p>
          <a:p>
            <a:pPr lvl="1"/>
            <a:r>
              <a:rPr lang="en-IE" dirty="0" smtClean="0"/>
              <a:t>Stakeholder analysis</a:t>
            </a:r>
          </a:p>
          <a:p>
            <a:pPr lvl="1"/>
            <a:r>
              <a:rPr lang="en-IE" dirty="0" smtClean="0"/>
              <a:t>Technical analysis</a:t>
            </a:r>
            <a:endParaRPr lang="en-IE" dirty="0"/>
          </a:p>
          <a:p>
            <a:r>
              <a:rPr lang="en-IE" dirty="0" smtClean="0"/>
              <a:t>Problem of bias</a:t>
            </a:r>
          </a:p>
          <a:p>
            <a:pPr lvl="1"/>
            <a:r>
              <a:rPr lang="en-IE" dirty="0" smtClean="0"/>
              <a:t>pre-existing </a:t>
            </a:r>
            <a:r>
              <a:rPr lang="en-IE" dirty="0"/>
              <a:t>bias </a:t>
            </a:r>
            <a:r>
              <a:rPr lang="en-IE" dirty="0" smtClean="0"/>
              <a:t>(</a:t>
            </a:r>
            <a:r>
              <a:rPr lang="en-IE" dirty="0"/>
              <a:t>technologies embodying pre-existing biases, e.g. gender bias), </a:t>
            </a:r>
            <a:endParaRPr lang="en-IE" dirty="0" smtClean="0"/>
          </a:p>
          <a:p>
            <a:pPr lvl="1"/>
            <a:r>
              <a:rPr lang="en-IE" dirty="0" smtClean="0"/>
              <a:t>technical </a:t>
            </a:r>
            <a:r>
              <a:rPr lang="en-IE" dirty="0"/>
              <a:t>bias </a:t>
            </a:r>
            <a:r>
              <a:rPr lang="en-IE" dirty="0" smtClean="0"/>
              <a:t>(</a:t>
            </a:r>
            <a:r>
              <a:rPr lang="en-IE" dirty="0"/>
              <a:t>limitations of computer tools, algorithmic </a:t>
            </a:r>
            <a:r>
              <a:rPr lang="en-IE" dirty="0" smtClean="0"/>
              <a:t>interpretation); </a:t>
            </a:r>
          </a:p>
          <a:p>
            <a:pPr lvl="1"/>
            <a:r>
              <a:rPr lang="en-IE" dirty="0" smtClean="0"/>
              <a:t>bias </a:t>
            </a:r>
            <a:r>
              <a:rPr lang="en-IE" dirty="0"/>
              <a:t>towards graphic rather than text based interface </a:t>
            </a:r>
            <a:r>
              <a:rPr lang="en-IE" dirty="0" smtClean="0"/>
              <a:t>(e.g. problem of accessibility re bandwidth dependence or use for </a:t>
            </a:r>
            <a:r>
              <a:rPr lang="en-IE" dirty="0"/>
              <a:t>visually impaired users), </a:t>
            </a:r>
            <a:endParaRPr lang="en-IE" dirty="0" smtClean="0"/>
          </a:p>
          <a:p>
            <a:pPr lvl="1"/>
            <a:r>
              <a:rPr lang="en-IE" dirty="0" smtClean="0"/>
              <a:t>emergent </a:t>
            </a:r>
            <a:r>
              <a:rPr lang="en-IE" dirty="0"/>
              <a:t>bias </a:t>
            </a:r>
            <a:r>
              <a:rPr lang="en-IE" dirty="0" smtClean="0"/>
              <a:t>in new context of use</a:t>
            </a:r>
            <a:endParaRPr lang="en-IE" dirty="0"/>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10</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250624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Challenge for big data: distributed responsibility for data</a:t>
            </a:r>
            <a:endParaRPr lang="en-IE" dirty="0"/>
          </a:p>
        </p:txBody>
      </p:sp>
      <p:sp>
        <p:nvSpPr>
          <p:cNvPr id="3" name="Content Placeholder 2"/>
          <p:cNvSpPr>
            <a:spLocks noGrp="1"/>
          </p:cNvSpPr>
          <p:nvPr>
            <p:ph sz="quarter" idx="1"/>
          </p:nvPr>
        </p:nvSpPr>
        <p:spPr>
          <a:xfrm>
            <a:off x="457200" y="1600200"/>
            <a:ext cx="7467600" cy="5069160"/>
          </a:xfrm>
        </p:spPr>
        <p:txBody>
          <a:bodyPr>
            <a:normAutofit/>
          </a:bodyPr>
          <a:lstStyle/>
          <a:p>
            <a:r>
              <a:rPr lang="en-IE" dirty="0" smtClean="0"/>
              <a:t>Professional ethics tends to focus on individual responsibility</a:t>
            </a:r>
          </a:p>
          <a:p>
            <a:r>
              <a:rPr lang="en-IE" dirty="0" smtClean="0"/>
              <a:t>But problems arise in relation to interactions between agents and organisations in relation to data</a:t>
            </a:r>
          </a:p>
          <a:p>
            <a:r>
              <a:rPr lang="en-IE" dirty="0" smtClean="0"/>
              <a:t>Organisational ethics and societal perspective needs to complement individual ethics to ensure trustworthy data flows</a:t>
            </a:r>
          </a:p>
          <a:p>
            <a:r>
              <a:rPr lang="en-IE" dirty="0" smtClean="0"/>
              <a:t>Structural points of breakdown of accountability chains need to be identified (e.g. secondary data use contracts) and there need to be clear mechanisms of transparency and accountability</a:t>
            </a:r>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11</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2592179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IE" smtClean="0"/>
              <a:t>Thank you!</a:t>
            </a:r>
            <a:endParaRPr lang="en-IE"/>
          </a:p>
        </p:txBody>
      </p:sp>
      <p:sp>
        <p:nvSpPr>
          <p:cNvPr id="8" name="Subtitle 7"/>
          <p:cNvSpPr>
            <a:spLocks noGrp="1"/>
          </p:cNvSpPr>
          <p:nvPr>
            <p:ph type="subTitle" idx="1"/>
          </p:nvPr>
        </p:nvSpPr>
        <p:spPr/>
        <p:txBody>
          <a:bodyPr/>
          <a:lstStyle/>
          <a:p>
            <a:endParaRPr lang="en-IE"/>
          </a:p>
        </p:txBody>
      </p:sp>
      <p:sp>
        <p:nvSpPr>
          <p:cNvPr id="4" name="Date Placeholder 3"/>
          <p:cNvSpPr>
            <a:spLocks noGrp="1"/>
          </p:cNvSpPr>
          <p:nvPr>
            <p:ph type="dt" sz="half" idx="10"/>
          </p:nvPr>
        </p:nvSpPr>
        <p:spPr/>
        <p:txBody>
          <a:bodyPr/>
          <a:lstStyle/>
          <a:p>
            <a:r>
              <a:rPr lang="en-US" smtClean="0"/>
              <a:t>17/09/2015</a:t>
            </a:r>
            <a:endParaRPr lang="en-IE"/>
          </a:p>
        </p:txBody>
      </p:sp>
      <p:sp>
        <p:nvSpPr>
          <p:cNvPr id="6" name="Footer Placeholder 5"/>
          <p:cNvSpPr>
            <a:spLocks noGrp="1"/>
          </p:cNvSpPr>
          <p:nvPr>
            <p:ph type="ftr" sz="quarter" idx="11"/>
          </p:nvPr>
        </p:nvSpPr>
        <p:spPr/>
        <p:txBody>
          <a:bodyPr/>
          <a:lstStyle/>
          <a:p>
            <a:r>
              <a:rPr lang="en-IE" smtClean="0"/>
              <a:t>PRECISE Data Ethics Workshop</a:t>
            </a:r>
            <a:endParaRPr lang="en-IE"/>
          </a:p>
        </p:txBody>
      </p:sp>
      <p:sp>
        <p:nvSpPr>
          <p:cNvPr id="5" name="Slide Number Placeholder 4"/>
          <p:cNvSpPr>
            <a:spLocks noGrp="1"/>
          </p:cNvSpPr>
          <p:nvPr>
            <p:ph type="sldNum" sz="quarter" idx="12"/>
          </p:nvPr>
        </p:nvSpPr>
        <p:spPr/>
        <p:txBody>
          <a:bodyPr/>
          <a:lstStyle/>
          <a:p>
            <a:fld id="{CE160695-5452-40B4-B050-10DA73D24540}" type="slidenum">
              <a:rPr lang="en-IE" smtClean="0"/>
              <a:t>12</a:t>
            </a:fld>
            <a:endParaRPr lang="en-IE"/>
          </a:p>
        </p:txBody>
      </p:sp>
    </p:spTree>
    <p:extLst>
      <p:ext uri="{BB962C8B-B14F-4D97-AF65-F5344CB8AC3E}">
        <p14:creationId xmlns:p14="http://schemas.microsoft.com/office/powerpoint/2010/main" val="197199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Questions for a Magna Carta for Data</a:t>
            </a:r>
            <a:endParaRPr lang="en-IE" dirty="0"/>
          </a:p>
        </p:txBody>
      </p:sp>
      <p:sp>
        <p:nvSpPr>
          <p:cNvPr id="3" name="Content Placeholder 2"/>
          <p:cNvSpPr>
            <a:spLocks noGrp="1"/>
          </p:cNvSpPr>
          <p:nvPr>
            <p:ph sz="quarter" idx="1"/>
          </p:nvPr>
        </p:nvSpPr>
        <p:spPr>
          <a:xfrm>
            <a:off x="457200" y="1600200"/>
            <a:ext cx="7715200" cy="4873752"/>
          </a:xfrm>
        </p:spPr>
        <p:txBody>
          <a:bodyPr>
            <a:normAutofit fontScale="92500" lnSpcReduction="20000"/>
          </a:bodyPr>
          <a:lstStyle/>
          <a:p>
            <a:r>
              <a:rPr lang="en-IE" dirty="0" smtClean="0">
                <a:solidFill>
                  <a:schemeClr val="accent2"/>
                </a:solidFill>
              </a:rPr>
              <a:t>1) What </a:t>
            </a:r>
            <a:r>
              <a:rPr lang="en-IE" dirty="0">
                <a:solidFill>
                  <a:schemeClr val="accent2"/>
                </a:solidFill>
              </a:rPr>
              <a:t>is the </a:t>
            </a:r>
            <a:r>
              <a:rPr lang="en-IE" dirty="0" smtClean="0">
                <a:solidFill>
                  <a:schemeClr val="accent2"/>
                </a:solidFill>
              </a:rPr>
              <a:t> objective </a:t>
            </a:r>
            <a:r>
              <a:rPr lang="en-IE" dirty="0">
                <a:solidFill>
                  <a:schemeClr val="accent2"/>
                </a:solidFill>
              </a:rPr>
              <a:t>and the </a:t>
            </a:r>
            <a:r>
              <a:rPr lang="en-IE" dirty="0" smtClean="0">
                <a:solidFill>
                  <a:schemeClr val="accent2"/>
                </a:solidFill>
              </a:rPr>
              <a:t>good  that </a:t>
            </a:r>
            <a:r>
              <a:rPr lang="en-IE" dirty="0">
                <a:solidFill>
                  <a:schemeClr val="accent2"/>
                </a:solidFill>
              </a:rPr>
              <a:t>can be </a:t>
            </a:r>
            <a:r>
              <a:rPr lang="en-IE" dirty="0" smtClean="0">
                <a:solidFill>
                  <a:schemeClr val="accent2"/>
                </a:solidFill>
              </a:rPr>
              <a:t>achieved </a:t>
            </a:r>
            <a:r>
              <a:rPr lang="en-IE" dirty="0">
                <a:solidFill>
                  <a:schemeClr val="accent2"/>
                </a:solidFill>
              </a:rPr>
              <a:t>by </a:t>
            </a:r>
            <a:r>
              <a:rPr lang="en-IE" dirty="0" smtClean="0">
                <a:solidFill>
                  <a:schemeClr val="accent2"/>
                </a:solidFill>
              </a:rPr>
              <a:t>Big </a:t>
            </a:r>
            <a:r>
              <a:rPr lang="en-IE" dirty="0">
                <a:solidFill>
                  <a:schemeClr val="accent2"/>
                </a:solidFill>
              </a:rPr>
              <a:t>Data technologies? </a:t>
            </a:r>
          </a:p>
          <a:p>
            <a:r>
              <a:rPr lang="en-IE" dirty="0" smtClean="0"/>
              <a:t>2) What </a:t>
            </a:r>
            <a:r>
              <a:rPr lang="en-IE" dirty="0"/>
              <a:t>does it mean to “own” certain data? </a:t>
            </a:r>
          </a:p>
          <a:p>
            <a:r>
              <a:rPr lang="en-IE" dirty="0" smtClean="0"/>
              <a:t>3) What </a:t>
            </a:r>
            <a:r>
              <a:rPr lang="en-IE" dirty="0"/>
              <a:t>exactly are the </a:t>
            </a:r>
            <a:r>
              <a:rPr lang="en-IE" dirty="0" smtClean="0"/>
              <a:t>downsides </a:t>
            </a:r>
            <a:r>
              <a:rPr lang="en-IE" dirty="0"/>
              <a:t>of Big Data in terms of the potential of privacy infringements? </a:t>
            </a:r>
          </a:p>
          <a:p>
            <a:r>
              <a:rPr lang="en-IE" dirty="0" smtClean="0"/>
              <a:t>4) Can </a:t>
            </a:r>
            <a:r>
              <a:rPr lang="en-IE" dirty="0"/>
              <a:t>Big Data technologies negatively affect people’s autonomy? </a:t>
            </a:r>
          </a:p>
          <a:p>
            <a:r>
              <a:rPr lang="en-IE" dirty="0" smtClean="0">
                <a:solidFill>
                  <a:schemeClr val="tx2">
                    <a:lumMod val="75000"/>
                  </a:schemeClr>
                </a:solidFill>
              </a:rPr>
              <a:t>5) How </a:t>
            </a:r>
            <a:r>
              <a:rPr lang="en-IE" dirty="0">
                <a:solidFill>
                  <a:schemeClr val="tx2">
                    <a:lumMod val="75000"/>
                  </a:schemeClr>
                </a:solidFill>
              </a:rPr>
              <a:t>could Big Data technologies facilitate discrimination and </a:t>
            </a:r>
            <a:r>
              <a:rPr lang="en-IE" dirty="0" smtClean="0">
                <a:solidFill>
                  <a:schemeClr val="tx2">
                    <a:lumMod val="75000"/>
                  </a:schemeClr>
                </a:solidFill>
              </a:rPr>
              <a:t>marginalisation</a:t>
            </a:r>
            <a:r>
              <a:rPr lang="en-IE" dirty="0">
                <a:solidFill>
                  <a:schemeClr val="tx2">
                    <a:lumMod val="75000"/>
                  </a:schemeClr>
                </a:solidFill>
              </a:rPr>
              <a:t>? </a:t>
            </a:r>
          </a:p>
          <a:p>
            <a:r>
              <a:rPr lang="en-IE" dirty="0" smtClean="0">
                <a:solidFill>
                  <a:srgbClr val="0070C0"/>
                </a:solidFill>
              </a:rPr>
              <a:t>6) How </a:t>
            </a:r>
            <a:r>
              <a:rPr lang="en-IE" dirty="0">
                <a:solidFill>
                  <a:srgbClr val="0070C0"/>
                </a:solidFill>
              </a:rPr>
              <a:t>can the trustworthiness of ICT in general and the Internet more specifically be assured? </a:t>
            </a:r>
          </a:p>
          <a:p>
            <a:r>
              <a:rPr lang="en-IE" dirty="0" smtClean="0"/>
              <a:t>7) How </a:t>
            </a:r>
            <a:r>
              <a:rPr lang="en-IE" dirty="0"/>
              <a:t>do we ensure that contracts between individuals and powerful Big Data companies or </a:t>
            </a:r>
            <a:r>
              <a:rPr lang="en-IE" dirty="0" smtClean="0"/>
              <a:t>governments </a:t>
            </a:r>
            <a:r>
              <a:rPr lang="en-IE" dirty="0"/>
              <a:t>are fair</a:t>
            </a:r>
            <a:r>
              <a:rPr lang="en-IE" dirty="0" smtClean="0"/>
              <a:t>?</a:t>
            </a:r>
          </a:p>
          <a:p>
            <a:r>
              <a:rPr lang="en-IE" dirty="0" smtClean="0"/>
              <a:t>8) Where </a:t>
            </a:r>
            <a:r>
              <a:rPr lang="en-IE" dirty="0"/>
              <a:t>does </a:t>
            </a:r>
            <a:r>
              <a:rPr lang="en-IE" dirty="0" smtClean="0"/>
              <a:t>responsibility </a:t>
            </a:r>
            <a:r>
              <a:rPr lang="en-IE" dirty="0"/>
              <a:t>for the security of data lie? </a:t>
            </a:r>
            <a:r>
              <a:rPr lang="en-IE" dirty="0" smtClean="0"/>
              <a:t> </a:t>
            </a:r>
            <a:endParaRPr lang="en-IE" dirty="0"/>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2</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1384428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6) How can the trustworthiness of ICT </a:t>
            </a:r>
            <a:r>
              <a:rPr lang="en-IE" dirty="0" smtClean="0"/>
              <a:t>and </a:t>
            </a:r>
            <a:r>
              <a:rPr lang="en-IE" dirty="0"/>
              <a:t>the Internet </a:t>
            </a:r>
            <a:r>
              <a:rPr lang="en-IE" dirty="0" smtClean="0"/>
              <a:t>be </a:t>
            </a:r>
            <a:r>
              <a:rPr lang="en-IE" dirty="0"/>
              <a:t>assured? </a:t>
            </a:r>
          </a:p>
        </p:txBody>
      </p:sp>
      <p:sp>
        <p:nvSpPr>
          <p:cNvPr id="3" name="Content Placeholder 2"/>
          <p:cNvSpPr>
            <a:spLocks noGrp="1"/>
          </p:cNvSpPr>
          <p:nvPr>
            <p:ph sz="quarter" idx="1"/>
          </p:nvPr>
        </p:nvSpPr>
        <p:spPr/>
        <p:txBody>
          <a:bodyPr>
            <a:normAutofit/>
          </a:bodyPr>
          <a:lstStyle/>
          <a:p>
            <a:r>
              <a:rPr lang="en-IE" dirty="0" smtClean="0"/>
              <a:t>“What </a:t>
            </a:r>
            <a:r>
              <a:rPr lang="en-IE" dirty="0"/>
              <a:t>are the main goals of Big Data and why are they valuable? </a:t>
            </a:r>
            <a:endParaRPr lang="en-IE" dirty="0" smtClean="0"/>
          </a:p>
          <a:p>
            <a:r>
              <a:rPr lang="en-IE" dirty="0" smtClean="0"/>
              <a:t>Are </a:t>
            </a:r>
            <a:r>
              <a:rPr lang="en-IE" dirty="0"/>
              <a:t>there any other valuable goals that can </a:t>
            </a:r>
            <a:r>
              <a:rPr lang="en-IE" dirty="0" smtClean="0"/>
              <a:t>be </a:t>
            </a:r>
            <a:r>
              <a:rPr lang="en-IE" dirty="0"/>
              <a:t>promoted by Big Data that are currently </a:t>
            </a:r>
            <a:r>
              <a:rPr lang="en-IE" dirty="0" smtClean="0"/>
              <a:t>ignored</a:t>
            </a:r>
            <a:r>
              <a:rPr lang="en-IE" dirty="0"/>
              <a:t>? </a:t>
            </a:r>
            <a:endParaRPr lang="en-IE" dirty="0" smtClean="0"/>
          </a:p>
          <a:p>
            <a:r>
              <a:rPr lang="en-IE" dirty="0" smtClean="0"/>
              <a:t>Do we </a:t>
            </a:r>
            <a:r>
              <a:rPr lang="en-IE" dirty="0"/>
              <a:t>need to reconsider/ redefine </a:t>
            </a:r>
            <a:r>
              <a:rPr lang="en-IE" dirty="0" smtClean="0"/>
              <a:t>the </a:t>
            </a:r>
            <a:r>
              <a:rPr lang="en-IE" dirty="0"/>
              <a:t>goals that are </a:t>
            </a:r>
            <a:r>
              <a:rPr lang="en-IE" dirty="0" smtClean="0"/>
              <a:t>promoted </a:t>
            </a:r>
            <a:r>
              <a:rPr lang="en-IE" dirty="0"/>
              <a:t>by </a:t>
            </a:r>
            <a:r>
              <a:rPr lang="en-IE" dirty="0" smtClean="0"/>
              <a:t>Big Data</a:t>
            </a:r>
            <a:r>
              <a:rPr lang="en-IE" dirty="0"/>
              <a:t>? </a:t>
            </a:r>
            <a:endParaRPr lang="en-IE" dirty="0" smtClean="0"/>
          </a:p>
          <a:p>
            <a:r>
              <a:rPr lang="en-IE" dirty="0" smtClean="0"/>
              <a:t>We </a:t>
            </a:r>
            <a:r>
              <a:rPr lang="en-IE" dirty="0"/>
              <a:t>need a </a:t>
            </a:r>
            <a:r>
              <a:rPr lang="en-IE" dirty="0" smtClean="0"/>
              <a:t>clearer </a:t>
            </a:r>
            <a:r>
              <a:rPr lang="en-IE" dirty="0"/>
              <a:t>idea about the overall purpose </a:t>
            </a:r>
            <a:r>
              <a:rPr lang="en-IE" dirty="0" smtClean="0"/>
              <a:t>of </a:t>
            </a:r>
            <a:r>
              <a:rPr lang="en-IE" dirty="0"/>
              <a:t>Big Data technologies so we </a:t>
            </a:r>
            <a:r>
              <a:rPr lang="en-IE" dirty="0" smtClean="0"/>
              <a:t>can</a:t>
            </a:r>
            <a:r>
              <a:rPr lang="en-IE" dirty="0"/>
              <a:t> </a:t>
            </a:r>
            <a:r>
              <a:rPr lang="en-IE" dirty="0" smtClean="0"/>
              <a:t>design them </a:t>
            </a:r>
            <a:r>
              <a:rPr lang="en-IE" dirty="0"/>
              <a:t>more </a:t>
            </a:r>
            <a:r>
              <a:rPr lang="en-IE" dirty="0" smtClean="0"/>
              <a:t>appropriately to </a:t>
            </a:r>
            <a:r>
              <a:rPr lang="en-IE" dirty="0"/>
              <a:t>suit </a:t>
            </a:r>
            <a:r>
              <a:rPr lang="en-IE" dirty="0" smtClean="0"/>
              <a:t>their purpose. </a:t>
            </a:r>
          </a:p>
          <a:p>
            <a:r>
              <a:rPr lang="en-IE" dirty="0" smtClean="0"/>
              <a:t>We </a:t>
            </a:r>
            <a:r>
              <a:rPr lang="en-IE" dirty="0"/>
              <a:t>need to define </a:t>
            </a:r>
            <a:r>
              <a:rPr lang="en-IE" dirty="0" smtClean="0"/>
              <a:t>policies that </a:t>
            </a:r>
            <a:r>
              <a:rPr lang="en-IE" dirty="0"/>
              <a:t>support </a:t>
            </a:r>
            <a:r>
              <a:rPr lang="en-IE" dirty="0" smtClean="0"/>
              <a:t>the main </a:t>
            </a:r>
            <a:r>
              <a:rPr lang="en-IE" dirty="0"/>
              <a:t>goals of Big Data</a:t>
            </a:r>
            <a:r>
              <a:rPr lang="en-IE" dirty="0" smtClean="0"/>
              <a:t>.” (Insight Magna Carta for Data)</a:t>
            </a:r>
            <a:endParaRPr lang="en-IE" dirty="0"/>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3</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2254481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IE" dirty="0" smtClean="0"/>
              <a:t>The importance of taking a procedural approach to data ethics</a:t>
            </a:r>
            <a:endParaRPr lang="en-IE" dirty="0"/>
          </a:p>
        </p:txBody>
      </p:sp>
      <p:sp>
        <p:nvSpPr>
          <p:cNvPr id="8" name="Subtitle 7"/>
          <p:cNvSpPr>
            <a:spLocks noGrp="1"/>
          </p:cNvSpPr>
          <p:nvPr>
            <p:ph type="subTitle" idx="1"/>
          </p:nvPr>
        </p:nvSpPr>
        <p:spPr/>
        <p:txBody>
          <a:bodyPr/>
          <a:lstStyle/>
          <a:p>
            <a:endParaRPr lang="en-IE"/>
          </a:p>
        </p:txBody>
      </p:sp>
      <p:sp>
        <p:nvSpPr>
          <p:cNvPr id="4" name="Date Placeholder 3"/>
          <p:cNvSpPr>
            <a:spLocks noGrp="1"/>
          </p:cNvSpPr>
          <p:nvPr>
            <p:ph type="dt" sz="half" idx="10"/>
          </p:nvPr>
        </p:nvSpPr>
        <p:spPr/>
        <p:txBody>
          <a:bodyPr/>
          <a:lstStyle/>
          <a:p>
            <a:r>
              <a:rPr lang="en-US" smtClean="0"/>
              <a:t>17/09/2015</a:t>
            </a:r>
            <a:endParaRPr lang="en-IE"/>
          </a:p>
        </p:txBody>
      </p:sp>
      <p:sp>
        <p:nvSpPr>
          <p:cNvPr id="6" name="Footer Placeholder 5"/>
          <p:cNvSpPr>
            <a:spLocks noGrp="1"/>
          </p:cNvSpPr>
          <p:nvPr>
            <p:ph type="ftr" sz="quarter" idx="11"/>
          </p:nvPr>
        </p:nvSpPr>
        <p:spPr/>
        <p:txBody>
          <a:bodyPr/>
          <a:lstStyle/>
          <a:p>
            <a:r>
              <a:rPr lang="en-IE" smtClean="0"/>
              <a:t>PRECISE Data Ethics Workshop</a:t>
            </a:r>
            <a:endParaRPr lang="en-IE"/>
          </a:p>
        </p:txBody>
      </p:sp>
      <p:sp>
        <p:nvSpPr>
          <p:cNvPr id="5" name="Slide Number Placeholder 4"/>
          <p:cNvSpPr>
            <a:spLocks noGrp="1"/>
          </p:cNvSpPr>
          <p:nvPr>
            <p:ph type="sldNum" sz="quarter" idx="12"/>
          </p:nvPr>
        </p:nvSpPr>
        <p:spPr/>
        <p:txBody>
          <a:bodyPr/>
          <a:lstStyle/>
          <a:p>
            <a:fld id="{CE160695-5452-40B4-B050-10DA73D24540}" type="slidenum">
              <a:rPr lang="en-IE" smtClean="0"/>
              <a:t>4</a:t>
            </a:fld>
            <a:endParaRPr lang="en-IE"/>
          </a:p>
        </p:txBody>
      </p:sp>
    </p:spTree>
    <p:extLst>
      <p:ext uri="{BB962C8B-B14F-4D97-AF65-F5344CB8AC3E}">
        <p14:creationId xmlns:p14="http://schemas.microsoft.com/office/powerpoint/2010/main" val="56879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Responsible research and innovation (RRI)</a:t>
            </a:r>
          </a:p>
        </p:txBody>
      </p:sp>
      <p:sp>
        <p:nvSpPr>
          <p:cNvPr id="3" name="Content Placeholder 2"/>
          <p:cNvSpPr>
            <a:spLocks noGrp="1"/>
          </p:cNvSpPr>
          <p:nvPr>
            <p:ph sz="quarter" idx="1"/>
          </p:nvPr>
        </p:nvSpPr>
        <p:spPr/>
        <p:txBody>
          <a:bodyPr>
            <a:normAutofit fontScale="92500" lnSpcReduction="10000"/>
          </a:bodyPr>
          <a:lstStyle/>
          <a:p>
            <a:r>
              <a:rPr lang="en-IE" dirty="0" smtClean="0"/>
              <a:t>H2020 priority</a:t>
            </a:r>
          </a:p>
          <a:p>
            <a:r>
              <a:rPr lang="en-IE" dirty="0" smtClean="0"/>
              <a:t>“Doing </a:t>
            </a:r>
            <a:r>
              <a:rPr lang="en-IE" dirty="0"/>
              <a:t>science and innovation with society and for society, including the involvement of society ‘very upstream' in the processes of research and innovation to align their outcomes with the values of society” </a:t>
            </a:r>
            <a:r>
              <a:rPr lang="en-IE" dirty="0" smtClean="0"/>
              <a:t>(</a:t>
            </a:r>
            <a:r>
              <a:rPr lang="en-IE" dirty="0" smtClean="0">
                <a:hlinkClick r:id="rId2"/>
              </a:rPr>
              <a:t>http</a:t>
            </a:r>
            <a:r>
              <a:rPr lang="en-IE" dirty="0">
                <a:hlinkClick r:id="rId2"/>
              </a:rPr>
              <a:t>://</a:t>
            </a:r>
            <a:r>
              <a:rPr lang="en-IE" dirty="0" smtClean="0">
                <a:hlinkClick r:id="rId2"/>
              </a:rPr>
              <a:t>www.rri-tools.eu/about-rri</a:t>
            </a:r>
            <a:r>
              <a:rPr lang="en-IE" dirty="0" smtClean="0"/>
              <a:t>) </a:t>
            </a:r>
          </a:p>
          <a:p>
            <a:r>
              <a:rPr lang="en-IE" dirty="0" smtClean="0"/>
              <a:t>“RRI </a:t>
            </a:r>
            <a:r>
              <a:rPr lang="en-IE" dirty="0"/>
              <a:t>can be understood as a shift in responsibility: the shift from thinking in terms of individualist and consequentialist notions of responsibility to thinking in terms of collective and distributed responsibility and processes</a:t>
            </a:r>
            <a:r>
              <a:rPr lang="en-IE" dirty="0" smtClean="0"/>
              <a:t>.” </a:t>
            </a:r>
            <a:r>
              <a:rPr lang="en-IE" dirty="0"/>
              <a:t>(</a:t>
            </a:r>
            <a:r>
              <a:rPr lang="en-IE" dirty="0">
                <a:hlinkClick r:id="rId2"/>
              </a:rPr>
              <a:t>http://www.rri-tools.eu/about-rri</a:t>
            </a:r>
            <a:r>
              <a:rPr lang="en-IE" dirty="0"/>
              <a:t>) </a:t>
            </a:r>
            <a:endParaRPr lang="en-IE" dirty="0" smtClean="0"/>
          </a:p>
          <a:p>
            <a:r>
              <a:rPr lang="en-IE" dirty="0"/>
              <a:t>Commercial values need not be threatened by ethical values, but should be integrated into overall system of values</a:t>
            </a:r>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5</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202162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Responsible Research and Innovation </a:t>
            </a:r>
            <a:r>
              <a:rPr lang="en-IE" dirty="0" smtClean="0"/>
              <a:t>is…</a:t>
            </a:r>
            <a:endParaRPr lang="en-IE" dirty="0"/>
          </a:p>
        </p:txBody>
      </p:sp>
      <p:sp>
        <p:nvSpPr>
          <p:cNvPr id="3" name="Content Placeholder 2"/>
          <p:cNvSpPr>
            <a:spLocks noGrp="1"/>
          </p:cNvSpPr>
          <p:nvPr>
            <p:ph sz="quarter" idx="1"/>
          </p:nvPr>
        </p:nvSpPr>
        <p:spPr/>
        <p:txBody>
          <a:bodyPr/>
          <a:lstStyle/>
          <a:p>
            <a:r>
              <a:rPr lang="en-IE" dirty="0" smtClean="0"/>
              <a:t>“a </a:t>
            </a:r>
            <a:r>
              <a:rPr lang="en-IE" dirty="0"/>
              <a:t>transparent, interactive process </a:t>
            </a:r>
            <a:r>
              <a:rPr lang="en-IE" dirty="0" smtClean="0"/>
              <a:t>by </a:t>
            </a:r>
            <a:r>
              <a:rPr lang="en-IE" dirty="0"/>
              <a:t>which societal actors and innovators become mutually responsive to each other </a:t>
            </a:r>
            <a:r>
              <a:rPr lang="en-IE" dirty="0" smtClean="0"/>
              <a:t>with </a:t>
            </a:r>
            <a:r>
              <a:rPr lang="en-IE" dirty="0"/>
              <a:t>a view to the </a:t>
            </a:r>
            <a:r>
              <a:rPr lang="en-IE" dirty="0" smtClean="0"/>
              <a:t>(ethical) </a:t>
            </a:r>
            <a:r>
              <a:rPr lang="en-IE" dirty="0"/>
              <a:t>acceptability, sustainability, and societal desirability of the innovation process and its marketable products </a:t>
            </a:r>
            <a:r>
              <a:rPr lang="en-IE" dirty="0" smtClean="0"/>
              <a:t>(in </a:t>
            </a:r>
            <a:r>
              <a:rPr lang="en-IE" dirty="0"/>
              <a:t>order to allow a proper embedding of scientific and technological advances in our </a:t>
            </a:r>
            <a:r>
              <a:rPr lang="en-IE" dirty="0" smtClean="0"/>
              <a:t>society).“ (von </a:t>
            </a:r>
            <a:r>
              <a:rPr lang="en-IE" dirty="0" err="1" smtClean="0"/>
              <a:t>Schomberg</a:t>
            </a:r>
            <a:r>
              <a:rPr lang="en-IE" dirty="0" smtClean="0"/>
              <a:t> 2013, </a:t>
            </a:r>
            <a:r>
              <a:rPr lang="en-IE" dirty="0">
                <a:hlinkClick r:id="rId2"/>
              </a:rPr>
              <a:t>https://</a:t>
            </a:r>
            <a:r>
              <a:rPr lang="en-IE" dirty="0" smtClean="0">
                <a:hlinkClick r:id="rId2"/>
              </a:rPr>
              <a:t>app.box.com/s/0rzg7b4ci7nau9ha18zj</a:t>
            </a:r>
            <a:r>
              <a:rPr lang="en-IE" dirty="0" smtClean="0"/>
              <a:t> )</a:t>
            </a:r>
          </a:p>
          <a:p>
            <a:r>
              <a:rPr lang="en-IE" dirty="0" smtClean="0"/>
              <a:t>Importance for companies and innovators of TAKING responsibility for this process</a:t>
            </a:r>
            <a:endParaRPr lang="en-IE" dirty="0"/>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6</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199960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Identifying responsible data practices</a:t>
            </a:r>
            <a:endParaRPr lang="en-IE"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16176196"/>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4"/>
          </p:nvPr>
        </p:nvSpPr>
        <p:spPr/>
        <p:txBody>
          <a:bodyPr/>
          <a:lstStyle/>
          <a:p>
            <a:r>
              <a:rPr lang="en-US" smtClean="0"/>
              <a:t>17/09/2015</a:t>
            </a:r>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
        <p:nvSpPr>
          <p:cNvPr id="7" name="Slide Number Placeholder 6"/>
          <p:cNvSpPr>
            <a:spLocks noGrp="1"/>
          </p:cNvSpPr>
          <p:nvPr>
            <p:ph type="sldNum" sz="quarter" idx="15"/>
          </p:nvPr>
        </p:nvSpPr>
        <p:spPr/>
        <p:txBody>
          <a:bodyPr/>
          <a:lstStyle/>
          <a:p>
            <a:fld id="{CE160695-5452-40B4-B050-10DA73D24540}" type="slidenum">
              <a:rPr lang="en-IE" smtClean="0"/>
              <a:t>7</a:t>
            </a:fld>
            <a:endParaRPr lang="en-IE"/>
          </a:p>
        </p:txBody>
      </p:sp>
    </p:spTree>
    <p:extLst>
      <p:ext uri="{BB962C8B-B14F-4D97-AF65-F5344CB8AC3E}">
        <p14:creationId xmlns:p14="http://schemas.microsoft.com/office/powerpoint/2010/main" val="121213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Embedded Values and Value Sensitive Design (VSD)</a:t>
            </a:r>
            <a:endParaRPr lang="en-IE" dirty="0"/>
          </a:p>
        </p:txBody>
      </p:sp>
      <p:sp>
        <p:nvSpPr>
          <p:cNvPr id="3" name="Content Placeholder 2"/>
          <p:cNvSpPr>
            <a:spLocks noGrp="1"/>
          </p:cNvSpPr>
          <p:nvPr>
            <p:ph sz="quarter" idx="1"/>
          </p:nvPr>
        </p:nvSpPr>
        <p:spPr/>
        <p:txBody>
          <a:bodyPr>
            <a:normAutofit fontScale="92500" lnSpcReduction="20000"/>
          </a:bodyPr>
          <a:lstStyle/>
          <a:p>
            <a:r>
              <a:rPr lang="en-IE" dirty="0" smtClean="0"/>
              <a:t>Embedded values (Helen </a:t>
            </a:r>
            <a:r>
              <a:rPr lang="en-IE" dirty="0" err="1" smtClean="0"/>
              <a:t>Nissenbaum</a:t>
            </a:r>
            <a:r>
              <a:rPr lang="en-IE" dirty="0" smtClean="0"/>
              <a:t>): All technologies already implicitly embed values (and biases) in relations to the goals they aim to achieve, their context of use, assumed user characteristics, and their specific technical implementation</a:t>
            </a:r>
          </a:p>
          <a:p>
            <a:pPr lvl="1"/>
            <a:r>
              <a:rPr lang="en-IE" dirty="0" smtClean="0"/>
              <a:t>RRI process needs to include analysis of embedded values</a:t>
            </a:r>
          </a:p>
          <a:p>
            <a:r>
              <a:rPr lang="en-IE" dirty="0" smtClean="0"/>
              <a:t>Value-sensitive </a:t>
            </a:r>
            <a:r>
              <a:rPr lang="en-IE" dirty="0"/>
              <a:t>design </a:t>
            </a:r>
            <a:r>
              <a:rPr lang="en-IE" dirty="0" smtClean="0"/>
              <a:t>(</a:t>
            </a:r>
            <a:r>
              <a:rPr lang="en-IE" dirty="0" err="1" smtClean="0"/>
              <a:t>Batya</a:t>
            </a:r>
            <a:r>
              <a:rPr lang="en-IE" dirty="0" smtClean="0"/>
              <a:t> Friedman) as </a:t>
            </a:r>
            <a:r>
              <a:rPr lang="en-IE" dirty="0"/>
              <a:t>method to ensure that data practices meet complex human needs and open up new possibilities of living a good </a:t>
            </a:r>
            <a:r>
              <a:rPr lang="en-IE" dirty="0" smtClean="0"/>
              <a:t>life rather than restricting them or forcing practices on unwilling adopters</a:t>
            </a:r>
          </a:p>
          <a:p>
            <a:r>
              <a:rPr lang="en-IE" dirty="0" smtClean="0"/>
              <a:t>Typical values according to Friedman: </a:t>
            </a:r>
            <a:r>
              <a:rPr lang="en-IE" dirty="0"/>
              <a:t>human welfare, ownership and property, privacy, freedom from bias, universal usability, trust, autonomy, informed consent, accountability, courtesy, identity, calmness, environmental </a:t>
            </a:r>
            <a:r>
              <a:rPr lang="en-IE" dirty="0" smtClean="0"/>
              <a:t>sustainability…</a:t>
            </a:r>
            <a:endParaRPr lang="en-IE" dirty="0"/>
          </a:p>
          <a:p>
            <a:endParaRPr lang="en-IE" dirty="0"/>
          </a:p>
        </p:txBody>
      </p:sp>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8</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855797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identifying implicit human values</a:t>
            </a:r>
            <a:endParaRPr lang="en-IE"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114571748"/>
              </p:ext>
            </p:extLst>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4"/>
          </p:nvPr>
        </p:nvSpPr>
        <p:spPr/>
        <p:txBody>
          <a:bodyPr/>
          <a:lstStyle/>
          <a:p>
            <a:r>
              <a:rPr lang="en-US" smtClean="0"/>
              <a:t>17/09/2015</a:t>
            </a:r>
            <a:endParaRPr lang="en-IE"/>
          </a:p>
        </p:txBody>
      </p:sp>
      <p:sp>
        <p:nvSpPr>
          <p:cNvPr id="5" name="Slide Number Placeholder 4"/>
          <p:cNvSpPr>
            <a:spLocks noGrp="1"/>
          </p:cNvSpPr>
          <p:nvPr>
            <p:ph type="sldNum" sz="quarter" idx="15"/>
          </p:nvPr>
        </p:nvSpPr>
        <p:spPr/>
        <p:txBody>
          <a:bodyPr/>
          <a:lstStyle/>
          <a:p>
            <a:fld id="{CE160695-5452-40B4-B050-10DA73D24540}" type="slidenum">
              <a:rPr lang="en-IE" smtClean="0"/>
              <a:t>9</a:t>
            </a:fld>
            <a:endParaRPr lang="en-IE"/>
          </a:p>
        </p:txBody>
      </p:sp>
      <p:sp>
        <p:nvSpPr>
          <p:cNvPr id="6" name="Footer Placeholder 5"/>
          <p:cNvSpPr>
            <a:spLocks noGrp="1"/>
          </p:cNvSpPr>
          <p:nvPr>
            <p:ph type="ftr" sz="quarter" idx="16"/>
          </p:nvPr>
        </p:nvSpPr>
        <p:spPr/>
        <p:txBody>
          <a:bodyPr/>
          <a:lstStyle/>
          <a:p>
            <a:r>
              <a:rPr lang="en-IE" smtClean="0"/>
              <a:t>PRECISE Data Ethics Workshop</a:t>
            </a:r>
            <a:endParaRPr lang="en-IE"/>
          </a:p>
        </p:txBody>
      </p:sp>
    </p:spTree>
    <p:extLst>
      <p:ext uri="{BB962C8B-B14F-4D97-AF65-F5344CB8AC3E}">
        <p14:creationId xmlns:p14="http://schemas.microsoft.com/office/powerpoint/2010/main" val="233917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1771</TotalTime>
  <Words>1010</Words>
  <Application>Microsoft Office PowerPoint</Application>
  <PresentationFormat>On-screen Show (4:3)</PresentationFormat>
  <Paragraphs>107</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Schoolbook</vt:lpstr>
      <vt:lpstr>Wingdings</vt:lpstr>
      <vt:lpstr>Wingdings 2</vt:lpstr>
      <vt:lpstr>Oriel</vt:lpstr>
      <vt:lpstr>Trust and Responsibility for Big Data Practices</vt:lpstr>
      <vt:lpstr>Questions for a Magna Carta for Data</vt:lpstr>
      <vt:lpstr>6) How can the trustworthiness of ICT and the Internet be assured? </vt:lpstr>
      <vt:lpstr>The importance of taking a procedural approach to data ethics</vt:lpstr>
      <vt:lpstr>Responsible research and innovation (RRI)</vt:lpstr>
      <vt:lpstr>Responsible Research and Innovation is…</vt:lpstr>
      <vt:lpstr>Identifying responsible data practices</vt:lpstr>
      <vt:lpstr>Embedded Values and Value Sensitive Design (VSD)</vt:lpstr>
      <vt:lpstr>identifying implicit human values</vt:lpstr>
      <vt:lpstr>Process of VSD (Friedman, Kahn &amp; Borning 2002)</vt:lpstr>
      <vt:lpstr>Challenge for big data: distributed responsibility for data</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Responsibilities with regard to big data practices</dc:title>
  <dc:creator>NUIG</dc:creator>
  <cp:lastModifiedBy>Grainne Faller</cp:lastModifiedBy>
  <cp:revision>56</cp:revision>
  <dcterms:created xsi:type="dcterms:W3CDTF">2015-09-09T12:25:10Z</dcterms:created>
  <dcterms:modified xsi:type="dcterms:W3CDTF">2015-09-17T07:40:03Z</dcterms:modified>
</cp:coreProperties>
</file>