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0" r:id="rId2"/>
    <p:sldId id="408" r:id="rId3"/>
    <p:sldId id="409" r:id="rId4"/>
    <p:sldId id="413" r:id="rId5"/>
    <p:sldId id="407" r:id="rId6"/>
    <p:sldId id="414" r:id="rId7"/>
    <p:sldId id="415" r:id="rId8"/>
    <p:sldId id="417" r:id="rId9"/>
    <p:sldId id="400" r:id="rId10"/>
    <p:sldId id="410" r:id="rId11"/>
    <p:sldId id="412" r:id="rId12"/>
    <p:sldId id="416" r:id="rId13"/>
    <p:sldId id="305" r:id="rId14"/>
    <p:sldId id="392" r:id="rId15"/>
    <p:sldId id="39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9" autoAdjust="0"/>
    <p:restoredTop sz="94643" autoAdjust="0"/>
  </p:normalViewPr>
  <p:slideViewPr>
    <p:cSldViewPr>
      <p:cViewPr>
        <p:scale>
          <a:sx n="70" d="100"/>
          <a:sy n="70" d="100"/>
        </p:scale>
        <p:origin x="-10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74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2FF4AB-6166-4C7A-9A4B-7282172249CD}" type="datetimeFigureOut">
              <a:rPr lang="en-IE" smtClean="0"/>
              <a:pPr/>
              <a:t>16/09/2015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81E0B5-CE75-4250-9BE3-D3B7A279F600}" type="slidenum">
              <a:rPr lang="en-IE" smtClean="0"/>
              <a:pPr/>
              <a:t>‹#›</a:t>
            </a:fld>
            <a:endParaRPr lang="en-IE"/>
          </a:p>
        </p:txBody>
      </p:sp>
    </p:spTree>
    <p:extLst>
      <p:ext uri="{BB962C8B-B14F-4D97-AF65-F5344CB8AC3E}">
        <p14:creationId xmlns:p14="http://schemas.microsoft.com/office/powerpoint/2010/main" xmlns="" val="186306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rog_city_2.jpg"/>
          <p:cNvPicPr>
            <a:picLocks noChangeAspect="1"/>
          </p:cNvPicPr>
          <p:nvPr userDrawn="1"/>
        </p:nvPicPr>
        <p:blipFill>
          <a:blip r:embed="rId2" cstate="print">
            <a:duotone>
              <a:prstClr val="black"/>
              <a:schemeClr val="accent1">
                <a:tint val="45000"/>
                <a:satMod val="400000"/>
              </a:schemeClr>
            </a:duotone>
          </a:blip>
          <a:srcRect b="16484"/>
          <a:stretch>
            <a:fillRect/>
          </a:stretch>
        </p:blipFill>
        <p:spPr>
          <a:xfrm>
            <a:off x="11" y="-27384"/>
            <a:ext cx="9143999" cy="6885384"/>
          </a:xfrm>
          <a:prstGeom prst="rect">
            <a:avLst/>
          </a:prstGeom>
        </p:spPr>
      </p:pic>
      <p:sp>
        <p:nvSpPr>
          <p:cNvPr id="2" name="Title 1"/>
          <p:cNvSpPr>
            <a:spLocks noGrp="1"/>
          </p:cNvSpPr>
          <p:nvPr>
            <p:ph type="ctrTitle"/>
          </p:nvPr>
        </p:nvSpPr>
        <p:spPr>
          <a:xfrm>
            <a:off x="685800" y="2030990"/>
            <a:ext cx="7772400" cy="1470025"/>
          </a:xfrm>
          <a:noFill/>
        </p:spPr>
        <p:txBody>
          <a:bodyPr>
            <a:normAutofit/>
          </a:bodyPr>
          <a:lstStyle>
            <a:lvl1pPr>
              <a:defRPr sz="2400" b="1">
                <a:solidFill>
                  <a:srgbClr val="FFFF00"/>
                </a:solidFill>
              </a:defRPr>
            </a:lvl1pPr>
          </a:lstStyle>
          <a:p>
            <a:endParaRPr lang="en-IE" dirty="0"/>
          </a:p>
        </p:txBody>
      </p:sp>
      <p:sp>
        <p:nvSpPr>
          <p:cNvPr id="3" name="Subtitle 2"/>
          <p:cNvSpPr>
            <a:spLocks noGrp="1"/>
          </p:cNvSpPr>
          <p:nvPr>
            <p:ph type="subTitle" idx="1"/>
          </p:nvPr>
        </p:nvSpPr>
        <p:spPr>
          <a:xfrm>
            <a:off x="1371600" y="3886200"/>
            <a:ext cx="6400800" cy="1752600"/>
          </a:xfrm>
          <a:noFill/>
        </p:spPr>
        <p:txBody>
          <a:bodyPr>
            <a:normAutofit/>
          </a:bodyPr>
          <a:lstStyle>
            <a:lvl1pPr marL="0" indent="0" algn="ctr">
              <a:buNone/>
              <a:defRPr lang="en-IE" sz="2000" b="0" kern="1200" dirty="0">
                <a:solidFill>
                  <a:srgbClr val="FFFF99"/>
                </a:solidFill>
                <a:latin typeface="Trebuchet MS"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edit Master subtitle style</a:t>
            </a:r>
            <a:endParaRPr lang="en-IE" dirty="0"/>
          </a:p>
        </p:txBody>
      </p:sp>
      <p:sp>
        <p:nvSpPr>
          <p:cNvPr id="8" name="Rectangle 7"/>
          <p:cNvSpPr/>
          <p:nvPr userDrawn="1"/>
        </p:nvSpPr>
        <p:spPr>
          <a:xfrm>
            <a:off x="107504" y="5805264"/>
            <a:ext cx="892899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itle 1"/>
          <p:cNvSpPr txBox="1">
            <a:spLocks/>
          </p:cNvSpPr>
          <p:nvPr userDrawn="1"/>
        </p:nvSpPr>
        <p:spPr>
          <a:xfrm>
            <a:off x="683568" y="2175006"/>
            <a:ext cx="7772400" cy="1470025"/>
          </a:xfrm>
          <a:prstGeom prst="rect">
            <a:avLst/>
          </a:prstGeom>
          <a:noFill/>
        </p:spPr>
        <p:txBody>
          <a:bodyPr vert="horz" lIns="91440" tIns="45720" rIns="91440" bIns="45720" rtlCol="0" anchor="ctr">
            <a:normAutofit/>
          </a:bodyPr>
          <a:lstStyle>
            <a:lvl1pPr>
              <a:defRPr sz="3200" b="0">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E" sz="3200" b="0" i="0" u="none" strike="noStrike" kern="1200" cap="none" spc="0" normalizeH="0" baseline="0" noProof="0" dirty="0">
              <a:ln>
                <a:noFill/>
              </a:ln>
              <a:solidFill>
                <a:schemeClr val="bg1"/>
              </a:solidFill>
              <a:effectLst/>
              <a:uLnTx/>
              <a:uFillTx/>
              <a:latin typeface="Trebuchet MS" pitchFamily="34" charset="0"/>
              <a:ea typeface="+mj-ea"/>
              <a:cs typeface="+mj-cs"/>
            </a:endParaRPr>
          </a:p>
        </p:txBody>
      </p:sp>
      <p:pic>
        <p:nvPicPr>
          <p:cNvPr id="13" name="Shape 23"/>
          <p:cNvPicPr preferRelativeResize="0">
            <a:picLocks noChangeAspect="1"/>
          </p:cNvPicPr>
          <p:nvPr userDrawn="1"/>
        </p:nvPicPr>
        <p:blipFill>
          <a:blip r:embed="rId3" cstate="print"/>
          <a:stretch>
            <a:fillRect/>
          </a:stretch>
        </p:blipFill>
        <p:spPr>
          <a:xfrm>
            <a:off x="7308303" y="5949281"/>
            <a:ext cx="940242" cy="593171"/>
          </a:xfrm>
          <a:prstGeom prst="rect">
            <a:avLst/>
          </a:prstGeom>
          <a:solidFill>
            <a:schemeClr val="bg1"/>
          </a:solidFill>
          <a:ln>
            <a:solidFill>
              <a:schemeClr val="bg1"/>
            </a:solidFill>
          </a:ln>
        </p:spPr>
      </p:pic>
      <p:pic>
        <p:nvPicPr>
          <p:cNvPr id="14" name="Picture 13" descr="programmableCityLogo.png"/>
          <p:cNvPicPr>
            <a:picLocks noChangeAspect="1"/>
          </p:cNvPicPr>
          <p:nvPr userDrawn="1"/>
        </p:nvPicPr>
        <p:blipFill>
          <a:blip r:embed="rId4" cstate="print"/>
          <a:srcRect r="67747"/>
          <a:stretch>
            <a:fillRect/>
          </a:stretch>
        </p:blipFill>
        <p:spPr>
          <a:xfrm>
            <a:off x="107504" y="5629559"/>
            <a:ext cx="1080120" cy="1255831"/>
          </a:xfrm>
          <a:prstGeom prst="rect">
            <a:avLst/>
          </a:prstGeom>
        </p:spPr>
      </p:pic>
      <p:pic>
        <p:nvPicPr>
          <p:cNvPr id="15" name="Picture 14" descr="programmableCityLogo.png"/>
          <p:cNvPicPr>
            <a:picLocks noChangeAspect="1"/>
          </p:cNvPicPr>
          <p:nvPr userDrawn="1"/>
        </p:nvPicPr>
        <p:blipFill>
          <a:blip r:embed="rId5" cstate="print"/>
          <a:srcRect l="32253" t="17202" b="54129"/>
          <a:stretch>
            <a:fillRect/>
          </a:stretch>
        </p:blipFill>
        <p:spPr>
          <a:xfrm>
            <a:off x="1107704" y="6021288"/>
            <a:ext cx="3176264" cy="504056"/>
          </a:xfrm>
          <a:prstGeom prst="rect">
            <a:avLst/>
          </a:prstGeom>
        </p:spPr>
      </p:pic>
      <p:pic>
        <p:nvPicPr>
          <p:cNvPr id="17" name="Picture 2" descr="Maynooth University"/>
          <p:cNvPicPr>
            <a:picLocks noChangeAspect="1" noChangeArrowheads="1"/>
          </p:cNvPicPr>
          <p:nvPr userDrawn="1"/>
        </p:nvPicPr>
        <p:blipFill>
          <a:blip r:embed="rId6" cstate="print"/>
          <a:srcRect/>
          <a:stretch>
            <a:fillRect/>
          </a:stretch>
        </p:blipFill>
        <p:spPr bwMode="auto">
          <a:xfrm>
            <a:off x="4788024" y="6021295"/>
            <a:ext cx="1152128" cy="517423"/>
          </a:xfrm>
          <a:prstGeom prst="rect">
            <a:avLst/>
          </a:prstGeom>
          <a:noFill/>
        </p:spPr>
      </p:pic>
      <p:pic>
        <p:nvPicPr>
          <p:cNvPr id="18" name="Picture 2" descr="SFI"/>
          <p:cNvPicPr>
            <a:picLocks noChangeAspect="1" noChangeArrowheads="1"/>
          </p:cNvPicPr>
          <p:nvPr userDrawn="1"/>
        </p:nvPicPr>
        <p:blipFill>
          <a:blip r:embed="rId7" cstate="print"/>
          <a:srcRect/>
          <a:stretch>
            <a:fillRect/>
          </a:stretch>
        </p:blipFill>
        <p:spPr bwMode="auto">
          <a:xfrm>
            <a:off x="8244408" y="6068885"/>
            <a:ext cx="720080" cy="384451"/>
          </a:xfrm>
          <a:prstGeom prst="rect">
            <a:avLst/>
          </a:prstGeom>
          <a:noFill/>
        </p:spPr>
      </p:pic>
      <p:pic>
        <p:nvPicPr>
          <p:cNvPr id="19" name="Picture 2" descr="C:\Users\Administrator\Desktop\logos\airo_logo.png"/>
          <p:cNvPicPr>
            <a:picLocks noChangeAspect="1" noChangeArrowheads="1"/>
          </p:cNvPicPr>
          <p:nvPr userDrawn="1"/>
        </p:nvPicPr>
        <p:blipFill>
          <a:blip r:embed="rId8" cstate="print"/>
          <a:srcRect/>
          <a:stretch>
            <a:fillRect/>
          </a:stretch>
        </p:blipFill>
        <p:spPr bwMode="auto">
          <a:xfrm>
            <a:off x="6064261" y="6021288"/>
            <a:ext cx="1244053" cy="504056"/>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20F0E3C4-0823-48EB-A820-D5D41DAC167B}" type="datetimeFigureOut">
              <a:rPr lang="en-IE" smtClean="0"/>
              <a:pPr/>
              <a:t>16/09/2015</a:t>
            </a:fld>
            <a:endParaRPr lang="en-IE"/>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8BA0A45A-4E3D-4369-B6A1-E76FFDAB0CAE}"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80000"/>
            </a:schemeClr>
          </a:solidFill>
        </p:spPr>
        <p:txBody>
          <a:bodyPr/>
          <a:lstStyle>
            <a:lvl1pPr>
              <a:defRPr baseline="0">
                <a:solidFill>
                  <a:schemeClr val="tx2">
                    <a:lumMod val="75000"/>
                  </a:schemeClr>
                </a:solidFill>
              </a:defRPr>
            </a:lvl1pPr>
          </a:lstStyle>
          <a:p>
            <a:r>
              <a:rPr lang="en-US" dirty="0" smtClean="0"/>
              <a:t>Click to edit Master title style</a:t>
            </a:r>
            <a:endParaRPr lang="en-IE" dirty="0"/>
          </a:p>
        </p:txBody>
      </p:sp>
      <p:sp>
        <p:nvSpPr>
          <p:cNvPr id="3" name="Content Placeholder 2"/>
          <p:cNvSpPr>
            <a:spLocks noGrp="1"/>
          </p:cNvSpPr>
          <p:nvPr>
            <p:ph idx="1"/>
          </p:nvPr>
        </p:nvSpPr>
        <p:spPr>
          <a:xfrm>
            <a:off x="179512" y="1700809"/>
            <a:ext cx="8784976" cy="4968552"/>
          </a:xfrm>
          <a:solidFill>
            <a:schemeClr val="bg1">
              <a:alpha val="80000"/>
            </a:schemeClr>
          </a:solidFill>
        </p:spPr>
        <p:txBody>
          <a:bodyPr/>
          <a:lstStyle>
            <a:lvl1pPr>
              <a:buClr>
                <a:schemeClr val="tx2">
                  <a:lumMod val="75000"/>
                </a:schemeClr>
              </a:buClr>
              <a:buSzPct val="125000"/>
              <a:buFont typeface="Arial" pitchFamily="34" charset="0"/>
              <a:buChar char="•"/>
              <a:defRPr baseline="0">
                <a:solidFill>
                  <a:schemeClr val="tx2">
                    <a:lumMod val="75000"/>
                  </a:schemeClr>
                </a:solidFill>
              </a:defRPr>
            </a:lvl1pPr>
            <a:lvl2pPr>
              <a:buClr>
                <a:schemeClr val="tx2">
                  <a:lumMod val="75000"/>
                </a:schemeClr>
              </a:buClr>
              <a:buSzPct val="125000"/>
              <a:buFont typeface="Arial" pitchFamily="34" charset="0"/>
              <a:buChar char="•"/>
              <a:defRPr baseline="0">
                <a:solidFill>
                  <a:schemeClr val="tx2">
                    <a:lumMod val="75000"/>
                  </a:schemeClr>
                </a:solidFill>
                <a:latin typeface="Trebuchet MS" pitchFamily="34" charset="0"/>
              </a:defRPr>
            </a:lvl2pPr>
            <a:lvl3pPr>
              <a:buClr>
                <a:schemeClr val="tx2">
                  <a:lumMod val="75000"/>
                </a:schemeClr>
              </a:buClr>
              <a:buSzPct val="125000"/>
              <a:buFont typeface="Arial" pitchFamily="34" charset="0"/>
              <a:buChar char="•"/>
              <a:defRPr baseline="0">
                <a:solidFill>
                  <a:schemeClr val="tx2">
                    <a:lumMod val="75000"/>
                  </a:schemeClr>
                </a:solidFill>
                <a:latin typeface="Trebuchet MS" pitchFamily="34" charset="0"/>
              </a:defRPr>
            </a:lvl3pPr>
            <a:lvl4pPr>
              <a:buClr>
                <a:schemeClr val="tx2">
                  <a:lumMod val="75000"/>
                </a:schemeClr>
              </a:buClr>
              <a:buSzPct val="125000"/>
              <a:buFont typeface="Arial" pitchFamily="34" charset="0"/>
              <a:buChar char="•"/>
              <a:defRPr baseline="0">
                <a:solidFill>
                  <a:schemeClr val="tx2">
                    <a:lumMod val="75000"/>
                  </a:schemeClr>
                </a:solidFill>
                <a:latin typeface="Trebuchet MS" pitchFamily="34" charset="0"/>
              </a:defRPr>
            </a:lvl4pPr>
            <a:lvl5pPr>
              <a:buClr>
                <a:schemeClr val="tx2">
                  <a:lumMod val="75000"/>
                </a:schemeClr>
              </a:buClr>
              <a:buSzPct val="125000"/>
              <a:buFont typeface="Arial" pitchFamily="34" charset="0"/>
              <a:buChar char="•"/>
              <a:defRPr baseline="0">
                <a:solidFill>
                  <a:schemeClr val="tx2">
                    <a:lumMod val="75000"/>
                  </a:schemeClr>
                </a:solidFill>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Date Placeholder 3"/>
          <p:cNvSpPr>
            <a:spLocks noGrp="1"/>
          </p:cNvSpPr>
          <p:nvPr>
            <p:ph type="dt" sz="half" idx="10"/>
          </p:nvPr>
        </p:nvSpPr>
        <p:spPr/>
        <p:txBody>
          <a:bodyPr/>
          <a:lstStyle/>
          <a:p>
            <a:fld id="{20F0E3C4-0823-48EB-A820-D5D41DAC167B}" type="datetimeFigureOut">
              <a:rPr lang="en-IE" smtClean="0"/>
              <a:pPr/>
              <a:t>16/09/2015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BA0A45A-4E3D-4369-B6A1-E76FFDAB0CAE}"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80000"/>
            </a:schemeClr>
          </a:solidFill>
        </p:spPr>
        <p:txBody>
          <a:bodyPr/>
          <a:lstStyle>
            <a:lvl1pPr>
              <a:defRPr baseline="0">
                <a:solidFill>
                  <a:schemeClr val="tx2">
                    <a:lumMod val="75000"/>
                  </a:schemeClr>
                </a:solidFill>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179512" y="1700809"/>
            <a:ext cx="4320480" cy="4968552"/>
          </a:xfrm>
          <a:solidFill>
            <a:schemeClr val="bg1">
              <a:alpha val="80000"/>
            </a:schemeClr>
          </a:solidFill>
        </p:spPr>
        <p:txBody>
          <a:bodyPr/>
          <a:lstStyle>
            <a:lvl1pPr>
              <a:defRPr sz="2800" baseline="0">
                <a:solidFill>
                  <a:schemeClr val="tx2">
                    <a:lumMod val="75000"/>
                  </a:schemeClr>
                </a:solidFill>
              </a:defRPr>
            </a:lvl1pPr>
            <a:lvl2pPr>
              <a:defRPr sz="2400" baseline="0">
                <a:solidFill>
                  <a:schemeClr val="tx2">
                    <a:lumMod val="75000"/>
                  </a:schemeClr>
                </a:solidFill>
              </a:defRPr>
            </a:lvl2pPr>
            <a:lvl3pPr>
              <a:defRPr sz="2000" baseline="0">
                <a:solidFill>
                  <a:schemeClr val="tx2">
                    <a:lumMod val="75000"/>
                  </a:schemeClr>
                </a:solidFill>
              </a:defRPr>
            </a:lvl3pPr>
            <a:lvl4pPr>
              <a:defRPr sz="1800" baseline="0">
                <a:solidFill>
                  <a:schemeClr val="tx2">
                    <a:lumMod val="75000"/>
                  </a:schemeClr>
                </a:solidFill>
              </a:defRPr>
            </a:lvl4pPr>
            <a:lvl5pPr>
              <a:defRPr sz="1800" baseline="0">
                <a:solidFill>
                  <a:schemeClr val="tx2">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4008" y="1700809"/>
            <a:ext cx="4320480" cy="4968552"/>
          </a:xfrm>
          <a:solidFill>
            <a:schemeClr val="bg1">
              <a:alpha val="80000"/>
            </a:schemeClr>
          </a:solidFill>
        </p:spPr>
        <p:txBody>
          <a:bodyPr/>
          <a:lstStyle>
            <a:lvl1pPr>
              <a:defRPr sz="2800" baseline="0">
                <a:solidFill>
                  <a:schemeClr val="tx2">
                    <a:lumMod val="75000"/>
                  </a:schemeClr>
                </a:solidFill>
              </a:defRPr>
            </a:lvl1pPr>
            <a:lvl2pPr>
              <a:defRPr sz="2400" baseline="0">
                <a:solidFill>
                  <a:schemeClr val="tx2">
                    <a:lumMod val="75000"/>
                  </a:schemeClr>
                </a:solidFill>
              </a:defRPr>
            </a:lvl2pPr>
            <a:lvl3pPr>
              <a:defRPr sz="2000" baseline="0">
                <a:solidFill>
                  <a:schemeClr val="tx2">
                    <a:lumMod val="75000"/>
                  </a:schemeClr>
                </a:solidFill>
              </a:defRPr>
            </a:lvl3pPr>
            <a:lvl4pPr>
              <a:defRPr sz="1800" baseline="0">
                <a:solidFill>
                  <a:schemeClr val="tx2">
                    <a:lumMod val="75000"/>
                  </a:schemeClr>
                </a:solidFill>
              </a:defRPr>
            </a:lvl4pPr>
            <a:lvl5pPr>
              <a:defRPr sz="1800" baseline="0">
                <a:solidFill>
                  <a:schemeClr val="tx2">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rog_city_2.jpg"/>
          <p:cNvPicPr>
            <a:picLocks noChangeAspect="1"/>
          </p:cNvPicPr>
          <p:nvPr userDrawn="1"/>
        </p:nvPicPr>
        <p:blipFill>
          <a:blip r:embed="rId2" cstate="print">
            <a:duotone>
              <a:prstClr val="black"/>
              <a:schemeClr val="accent1">
                <a:tint val="45000"/>
                <a:satMod val="400000"/>
              </a:schemeClr>
            </a:duotone>
          </a:blip>
          <a:srcRect b="16484"/>
          <a:stretch>
            <a:fillRect/>
          </a:stretch>
        </p:blipFill>
        <p:spPr>
          <a:xfrm>
            <a:off x="11" y="-27384"/>
            <a:ext cx="9143999" cy="68853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rog_city_2.jpg"/>
          <p:cNvPicPr>
            <a:picLocks noChangeAspect="1"/>
          </p:cNvPicPr>
          <p:nvPr userDrawn="1"/>
        </p:nvPicPr>
        <p:blipFill>
          <a:blip r:embed="rId7" cstate="print">
            <a:duotone>
              <a:prstClr val="black"/>
              <a:schemeClr val="accent1">
                <a:tint val="45000"/>
                <a:satMod val="400000"/>
              </a:schemeClr>
            </a:duotone>
          </a:blip>
          <a:srcRect b="16484"/>
          <a:stretch>
            <a:fillRect/>
          </a:stretch>
        </p:blipFill>
        <p:spPr>
          <a:xfrm>
            <a:off x="11" y="-27384"/>
            <a:ext cx="9143999" cy="6885384"/>
          </a:xfrm>
          <a:prstGeom prst="rect">
            <a:avLst/>
          </a:prstGeom>
        </p:spPr>
      </p:pic>
      <p:sp>
        <p:nvSpPr>
          <p:cNvPr id="2" name="Title Placeholder 1"/>
          <p:cNvSpPr>
            <a:spLocks noGrp="1"/>
          </p:cNvSpPr>
          <p:nvPr>
            <p:ph type="title"/>
          </p:nvPr>
        </p:nvSpPr>
        <p:spPr>
          <a:xfrm>
            <a:off x="1475656" y="188640"/>
            <a:ext cx="7488832" cy="1296144"/>
          </a:xfrm>
          <a:prstGeom prst="rect">
            <a:avLst/>
          </a:prstGeom>
          <a:solidFill>
            <a:schemeClr val="bg1">
              <a:alpha val="80000"/>
            </a:schemeClr>
          </a:solidFill>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179512" y="1700809"/>
            <a:ext cx="8784976" cy="4968552"/>
          </a:xfrm>
          <a:prstGeom prst="rect">
            <a:avLst/>
          </a:prstGeom>
          <a:solidFill>
            <a:schemeClr val="bg1">
              <a:alpha val="80000"/>
            </a:scheme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0E3C4-0823-48EB-A820-D5D41DAC167B}" type="datetimeFigureOut">
              <a:rPr lang="en-IE" smtClean="0"/>
              <a:pPr/>
              <a:t>16/09/2015</a:t>
            </a:fld>
            <a:endParaRPr lang="en-IE"/>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0A45A-4E3D-4369-B6A1-E76FFDAB0CAE}" type="slidenum">
              <a:rPr lang="en-IE" smtClean="0"/>
              <a:pPr/>
              <a:t>‹#›</a:t>
            </a:fld>
            <a:endParaRPr lang="en-IE"/>
          </a:p>
        </p:txBody>
      </p:sp>
      <p:pic>
        <p:nvPicPr>
          <p:cNvPr id="8" name="Picture 7" descr="logo.1000x1000.png"/>
          <p:cNvPicPr>
            <a:picLocks noChangeAspect="1"/>
          </p:cNvPicPr>
          <p:nvPr userDrawn="1"/>
        </p:nvPicPr>
        <p:blipFill>
          <a:blip r:embed="rId8" cstate="print"/>
          <a:stretch>
            <a:fillRect/>
          </a:stretch>
        </p:blipFill>
        <p:spPr>
          <a:xfrm>
            <a:off x="179512" y="188640"/>
            <a:ext cx="1296144" cy="12961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63" r:id="rId5"/>
  </p:sldLayoutIdLst>
  <p:txStyles>
    <p:titleStyle>
      <a:lvl1pPr algn="ctr" defTabSz="914400" rtl="0" eaLnBrk="1" latinLnBrk="0" hangingPunct="1">
        <a:spcBef>
          <a:spcPct val="0"/>
        </a:spcBef>
        <a:buNone/>
        <a:defRPr sz="4000" b="1" kern="1200">
          <a:solidFill>
            <a:schemeClr val="tx2">
              <a:lumMod val="75000"/>
            </a:schemeClr>
          </a:solidFill>
          <a:latin typeface="Trebuchet MS" pitchFamily="34" charset="0"/>
          <a:ea typeface="+mj-ea"/>
          <a:cs typeface="+mj-cs"/>
        </a:defRPr>
      </a:lvl1pPr>
    </p:titleStyle>
    <p:bodyStyle>
      <a:lvl1pPr marL="342900" indent="-342900" algn="l" defTabSz="914400" rtl="0" eaLnBrk="1" latinLnBrk="0" hangingPunct="1">
        <a:spcBef>
          <a:spcPct val="20000"/>
        </a:spcBef>
        <a:buClr>
          <a:schemeClr val="tx2">
            <a:lumMod val="75000"/>
          </a:schemeClr>
        </a:buClr>
        <a:buSzPct val="125000"/>
        <a:buFont typeface="Arial" pitchFamily="34" charset="0"/>
        <a:buChar char="•"/>
        <a:defRPr sz="3200" kern="1200">
          <a:solidFill>
            <a:schemeClr val="tx2">
              <a:lumMod val="75000"/>
            </a:schemeClr>
          </a:solidFill>
          <a:latin typeface="Trebuchet MS" pitchFamily="34" charset="0"/>
          <a:ea typeface="+mn-ea"/>
          <a:cs typeface="+mn-cs"/>
        </a:defRPr>
      </a:lvl1pPr>
      <a:lvl2pPr marL="742950" indent="-285750" algn="l" defTabSz="914400" rtl="0" eaLnBrk="1" latinLnBrk="0" hangingPunct="1">
        <a:spcBef>
          <a:spcPct val="20000"/>
        </a:spcBef>
        <a:buClr>
          <a:schemeClr val="tx2">
            <a:lumMod val="75000"/>
          </a:schemeClr>
        </a:buClr>
        <a:buSzPct val="125000"/>
        <a:buFont typeface="Arial" pitchFamily="34" charset="0"/>
        <a:buChar char="•"/>
        <a:defRPr sz="2800" kern="1200">
          <a:solidFill>
            <a:schemeClr val="tx2">
              <a:lumMod val="75000"/>
            </a:schemeClr>
          </a:solidFill>
          <a:latin typeface="Trebuchet MS" pitchFamily="34" charset="0"/>
          <a:ea typeface="+mn-ea"/>
          <a:cs typeface="+mn-cs"/>
        </a:defRPr>
      </a:lvl2pPr>
      <a:lvl3pPr marL="1143000" indent="-228600" algn="l" defTabSz="914400" rtl="0" eaLnBrk="1" latinLnBrk="0" hangingPunct="1">
        <a:spcBef>
          <a:spcPct val="20000"/>
        </a:spcBef>
        <a:buClr>
          <a:schemeClr val="tx2">
            <a:lumMod val="75000"/>
          </a:schemeClr>
        </a:buClr>
        <a:buSzPct val="125000"/>
        <a:buFont typeface="Arial" pitchFamily="34" charset="0"/>
        <a:buChar char="•"/>
        <a:defRPr sz="2400" kern="1200">
          <a:solidFill>
            <a:schemeClr val="tx2">
              <a:lumMod val="75000"/>
            </a:schemeClr>
          </a:solidFill>
          <a:latin typeface="Trebuchet MS" pitchFamily="34" charset="0"/>
          <a:ea typeface="+mn-ea"/>
          <a:cs typeface="+mn-cs"/>
        </a:defRPr>
      </a:lvl3pPr>
      <a:lvl4pPr marL="1600200" indent="-228600" algn="l" defTabSz="914400" rtl="0" eaLnBrk="1" latinLnBrk="0" hangingPunct="1">
        <a:spcBef>
          <a:spcPct val="20000"/>
        </a:spcBef>
        <a:buClr>
          <a:schemeClr val="tx2">
            <a:lumMod val="75000"/>
          </a:schemeClr>
        </a:buClr>
        <a:buSzPct val="125000"/>
        <a:buFont typeface="Arial" pitchFamily="34" charset="0"/>
        <a:buChar char="•"/>
        <a:defRPr sz="2000" kern="1200">
          <a:solidFill>
            <a:schemeClr val="tx2">
              <a:lumMod val="75000"/>
            </a:schemeClr>
          </a:solidFill>
          <a:latin typeface="Trebuchet MS" pitchFamily="34" charset="0"/>
          <a:ea typeface="+mn-ea"/>
          <a:cs typeface="+mn-cs"/>
        </a:defRPr>
      </a:lvl4pPr>
      <a:lvl5pPr marL="2057400" indent="-228600" algn="l" defTabSz="914400" rtl="0" eaLnBrk="1" latinLnBrk="0" hangingPunct="1">
        <a:spcBef>
          <a:spcPct val="20000"/>
        </a:spcBef>
        <a:buClr>
          <a:schemeClr val="tx2">
            <a:lumMod val="75000"/>
          </a:schemeClr>
        </a:buClr>
        <a:buSzPct val="125000"/>
        <a:buFont typeface="Arial" pitchFamily="34" charset="0"/>
        <a:buChar char="•"/>
        <a:defRPr sz="2000" kern="1200">
          <a:solidFill>
            <a:schemeClr val="tx2">
              <a:lumMod val="75000"/>
            </a:schemeClr>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5536" y="1316772"/>
            <a:ext cx="8280920" cy="1470025"/>
          </a:xfrm>
        </p:spPr>
        <p:txBody>
          <a:bodyPr>
            <a:normAutofit/>
          </a:bodyPr>
          <a:lstStyle/>
          <a:p>
            <a:r>
              <a:rPr lang="en-IE" sz="3600" dirty="0" smtClean="0"/>
              <a:t>Ethics and Politics of Big Data</a:t>
            </a:r>
            <a:br>
              <a:rPr lang="en-IE" sz="3600" dirty="0" smtClean="0"/>
            </a:br>
            <a:endParaRPr lang="en-IE" sz="3600" dirty="0"/>
          </a:p>
        </p:txBody>
      </p:sp>
      <p:sp>
        <p:nvSpPr>
          <p:cNvPr id="7" name="Subtitle 6"/>
          <p:cNvSpPr>
            <a:spLocks noGrp="1"/>
          </p:cNvSpPr>
          <p:nvPr>
            <p:ph type="subTitle" idx="1"/>
          </p:nvPr>
        </p:nvSpPr>
        <p:spPr>
          <a:xfrm>
            <a:off x="0" y="3140968"/>
            <a:ext cx="9144000" cy="2328664"/>
          </a:xfrm>
        </p:spPr>
        <p:txBody>
          <a:bodyPr>
            <a:normAutofit lnSpcReduction="10000"/>
          </a:bodyPr>
          <a:lstStyle/>
          <a:p>
            <a:r>
              <a:rPr lang="en-IE" sz="2400" b="1" dirty="0" smtClean="0"/>
              <a:t> Prof. </a:t>
            </a:r>
            <a:r>
              <a:rPr lang="en-IE" sz="2400" dirty="0" smtClean="0"/>
              <a:t>Rob </a:t>
            </a:r>
            <a:r>
              <a:rPr lang="en-IE" sz="2400" dirty="0" err="1" smtClean="0"/>
              <a:t>Kitchin</a:t>
            </a:r>
            <a:endParaRPr lang="en-IE" sz="2400" dirty="0" smtClean="0"/>
          </a:p>
          <a:p>
            <a:r>
              <a:rPr lang="en-IE" sz="2400" dirty="0" err="1" smtClean="0"/>
              <a:t>Maynooth</a:t>
            </a:r>
            <a:r>
              <a:rPr lang="en-IE" sz="2400" dirty="0" smtClean="0"/>
              <a:t> University</a:t>
            </a:r>
          </a:p>
          <a:p>
            <a:endParaRPr lang="en-IE" sz="2400" dirty="0" smtClean="0"/>
          </a:p>
          <a:p>
            <a:endParaRPr lang="en-IE" sz="2400" dirty="0" smtClean="0"/>
          </a:p>
          <a:p>
            <a:r>
              <a:rPr lang="en-IE" sz="1600" b="1" dirty="0" smtClean="0"/>
              <a:t>Towards a Magna Carta for Data: a workshop on the ethics of Big Data</a:t>
            </a:r>
            <a:endParaRPr lang="en-IE" sz="1600" dirty="0" smtClean="0"/>
          </a:p>
          <a:p>
            <a:r>
              <a:rPr lang="en-IE" sz="1600" dirty="0" smtClean="0">
                <a:solidFill>
                  <a:srgbClr val="FFFFCC"/>
                </a:solidFill>
              </a:rPr>
              <a:t>Predict, 17</a:t>
            </a:r>
            <a:r>
              <a:rPr lang="en-IE" sz="1600" baseline="30000" dirty="0" smtClean="0">
                <a:solidFill>
                  <a:srgbClr val="FFFFCC"/>
                </a:solidFill>
              </a:rPr>
              <a:t>th</a:t>
            </a:r>
            <a:r>
              <a:rPr lang="en-IE" sz="1600" dirty="0" smtClean="0">
                <a:solidFill>
                  <a:srgbClr val="FFFFCC"/>
                </a:solidFill>
              </a:rPr>
              <a:t> September 2015</a:t>
            </a:r>
          </a:p>
        </p:txBody>
      </p:sp>
      <p:sp>
        <p:nvSpPr>
          <p:cNvPr id="8" name="Title 5"/>
          <p:cNvSpPr txBox="1">
            <a:spLocks/>
          </p:cNvSpPr>
          <p:nvPr/>
        </p:nvSpPr>
        <p:spPr>
          <a:xfrm>
            <a:off x="683568" y="476678"/>
            <a:ext cx="7772400" cy="1470025"/>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E" sz="2800" b="0" i="0" u="none" strike="noStrike" kern="1200" cap="none" spc="0" normalizeH="0" baseline="0" noProof="0" dirty="0">
              <a:ln>
                <a:noFill/>
              </a:ln>
              <a:solidFill>
                <a:schemeClr val="bg1"/>
              </a:solidFill>
              <a:effectLst/>
              <a:uLnTx/>
              <a:uFillTx/>
              <a:latin typeface="Trebuchet MS" pitchFamily="34"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Magna </a:t>
            </a:r>
            <a:r>
              <a:rPr lang="en-IE" dirty="0" err="1" smtClean="0"/>
              <a:t>Carta</a:t>
            </a:r>
            <a:r>
              <a:rPr lang="en-IE" dirty="0" smtClean="0"/>
              <a:t> for Data</a:t>
            </a:r>
            <a:endParaRPr lang="en-IE" dirty="0"/>
          </a:p>
        </p:txBody>
      </p:sp>
      <p:sp>
        <p:nvSpPr>
          <p:cNvPr id="3" name="Content Placeholder 2"/>
          <p:cNvSpPr>
            <a:spLocks noGrp="1"/>
          </p:cNvSpPr>
          <p:nvPr>
            <p:ph idx="1"/>
          </p:nvPr>
        </p:nvSpPr>
        <p:spPr/>
        <p:txBody>
          <a:bodyPr>
            <a:normAutofit/>
          </a:bodyPr>
          <a:lstStyle/>
          <a:p>
            <a:r>
              <a:rPr lang="en-IE" sz="2400" dirty="0" smtClean="0"/>
              <a:t>Bill of rights concerning data</a:t>
            </a:r>
          </a:p>
          <a:p>
            <a:r>
              <a:rPr lang="en-IE" sz="2400" dirty="0" smtClean="0"/>
              <a:t>Set of general principles – voluntary code?</a:t>
            </a:r>
          </a:p>
          <a:p>
            <a:r>
              <a:rPr lang="en-IE" sz="2400" dirty="0" smtClean="0"/>
              <a:t>Refresh and extension of Fair Information Practice Principles?</a:t>
            </a:r>
          </a:p>
          <a:p>
            <a:endParaRPr lang="en-IE" sz="2400" dirty="0" smtClean="0"/>
          </a:p>
          <a:p>
            <a:endParaRPr lang="en-IE" dirty="0" smtClean="0"/>
          </a:p>
          <a:p>
            <a:endParaRPr lang="en-IE" dirty="0" smtClean="0"/>
          </a:p>
          <a:p>
            <a:endParaRPr lang="en-I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4" name="Table 3"/>
          <p:cNvGraphicFramePr>
            <a:graphicFrameLocks noGrp="1"/>
          </p:cNvGraphicFramePr>
          <p:nvPr/>
        </p:nvGraphicFramePr>
        <p:xfrm>
          <a:off x="107504" y="908720"/>
          <a:ext cx="8856984" cy="5287396"/>
        </p:xfrm>
        <a:graphic>
          <a:graphicData uri="http://schemas.openxmlformats.org/drawingml/2006/table">
            <a:tbl>
              <a:tblPr/>
              <a:tblGrid>
                <a:gridCol w="1900949"/>
                <a:gridCol w="6956035"/>
              </a:tblGrid>
              <a:tr h="382197">
                <a:tc gridSpan="2">
                  <a:txBody>
                    <a:bodyPr/>
                    <a:lstStyle/>
                    <a:p>
                      <a:pPr algn="ctr">
                        <a:lnSpc>
                          <a:spcPct val="115000"/>
                        </a:lnSpc>
                        <a:spcAft>
                          <a:spcPts val="0"/>
                        </a:spcAft>
                      </a:pPr>
                      <a:r>
                        <a:rPr lang="en-IE" sz="2000" b="1" dirty="0" smtClean="0">
                          <a:solidFill>
                            <a:srgbClr val="FFFFFF"/>
                          </a:solidFill>
                          <a:latin typeface="Times New Roman"/>
                          <a:ea typeface="Calibri"/>
                        </a:rPr>
                        <a:t>Fair </a:t>
                      </a:r>
                      <a:r>
                        <a:rPr lang="en-IE" sz="2000" b="1" dirty="0">
                          <a:solidFill>
                            <a:srgbClr val="FFFFFF"/>
                          </a:solidFill>
                          <a:latin typeface="Times New Roman"/>
                          <a:ea typeface="Calibri"/>
                        </a:rPr>
                        <a:t>Information Practice Principles</a:t>
                      </a:r>
                      <a:endParaRPr lang="en-IE" sz="20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IE"/>
                    </a:p>
                  </a:txBody>
                  <a:tcPr/>
                </a:tc>
              </a:tr>
              <a:tr h="382197">
                <a:tc>
                  <a:txBody>
                    <a:bodyPr/>
                    <a:lstStyle/>
                    <a:p>
                      <a:pPr>
                        <a:lnSpc>
                          <a:spcPct val="115000"/>
                        </a:lnSpc>
                        <a:spcAft>
                          <a:spcPts val="0"/>
                        </a:spcAft>
                      </a:pPr>
                      <a:r>
                        <a:rPr lang="en-IE" sz="2000" b="1">
                          <a:latin typeface="Times New Roman"/>
                          <a:ea typeface="Calibri"/>
                        </a:rPr>
                        <a:t>Principle</a:t>
                      </a:r>
                      <a:endParaRPr lang="en-IE" sz="20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2000" b="1">
                          <a:latin typeface="Times New Roman"/>
                          <a:ea typeface="Calibri"/>
                        </a:rPr>
                        <a:t>Description</a:t>
                      </a:r>
                      <a:endParaRPr lang="en-IE" sz="2000">
                        <a:latin typeface="Times New Roman"/>
                        <a:ea typeface="Calibri"/>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4392">
                <a:tc>
                  <a:txBody>
                    <a:bodyPr/>
                    <a:lstStyle/>
                    <a:p>
                      <a:pPr>
                        <a:lnSpc>
                          <a:spcPct val="115000"/>
                        </a:lnSpc>
                        <a:spcAft>
                          <a:spcPts val="0"/>
                        </a:spcAft>
                      </a:pPr>
                      <a:r>
                        <a:rPr lang="en-IE" sz="2000" b="1">
                          <a:latin typeface="Times New Roman"/>
                          <a:ea typeface="Calibri"/>
                        </a:rPr>
                        <a:t>Notice</a:t>
                      </a:r>
                      <a:endParaRPr lang="en-IE" sz="20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2000">
                          <a:latin typeface="Times New Roman"/>
                          <a:ea typeface="Calibri"/>
                        </a:rPr>
                        <a:t>Individuals are informed that data are being generated and the purpose to which the data will be put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4392">
                <a:tc>
                  <a:txBody>
                    <a:bodyPr/>
                    <a:lstStyle/>
                    <a:p>
                      <a:pPr>
                        <a:lnSpc>
                          <a:spcPct val="115000"/>
                        </a:lnSpc>
                        <a:spcAft>
                          <a:spcPts val="0"/>
                        </a:spcAft>
                      </a:pPr>
                      <a:r>
                        <a:rPr lang="en-IE" sz="2000" b="1">
                          <a:latin typeface="Times New Roman"/>
                          <a:ea typeface="Calibri"/>
                        </a:rPr>
                        <a:t>Choice</a:t>
                      </a:r>
                      <a:endParaRPr lang="en-IE" sz="20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2000">
                          <a:latin typeface="Times New Roman"/>
                          <a:ea typeface="Calibri"/>
                        </a:rPr>
                        <a:t>Individuals have the choice to opt-in or opt-out as to whether and how their data will be used or disclosed</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197">
                <a:tc>
                  <a:txBody>
                    <a:bodyPr/>
                    <a:lstStyle/>
                    <a:p>
                      <a:pPr>
                        <a:lnSpc>
                          <a:spcPct val="115000"/>
                        </a:lnSpc>
                        <a:spcAft>
                          <a:spcPts val="0"/>
                        </a:spcAft>
                      </a:pPr>
                      <a:r>
                        <a:rPr lang="en-IE" sz="2000" b="1">
                          <a:latin typeface="Times New Roman"/>
                          <a:ea typeface="Calibri"/>
                        </a:rPr>
                        <a:t>Consent</a:t>
                      </a:r>
                      <a:endParaRPr lang="en-IE" sz="20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2000">
                          <a:latin typeface="Times New Roman"/>
                          <a:ea typeface="Calibri"/>
                        </a:rPr>
                        <a:t>Data are only generated and disclosed with the consent of individuals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4392">
                <a:tc>
                  <a:txBody>
                    <a:bodyPr/>
                    <a:lstStyle/>
                    <a:p>
                      <a:pPr>
                        <a:lnSpc>
                          <a:spcPct val="115000"/>
                        </a:lnSpc>
                        <a:spcAft>
                          <a:spcPts val="0"/>
                        </a:spcAft>
                      </a:pPr>
                      <a:r>
                        <a:rPr lang="en-IE" sz="2000" b="1">
                          <a:latin typeface="Times New Roman"/>
                          <a:ea typeface="Calibri"/>
                        </a:rPr>
                        <a:t>Security</a:t>
                      </a:r>
                      <a:endParaRPr lang="en-IE" sz="20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2000">
                          <a:latin typeface="Times New Roman"/>
                          <a:ea typeface="Calibri"/>
                        </a:rPr>
                        <a:t>Data are protected from loss, misuse, unauthorized access, disclosure, alteration and destruction</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197">
                <a:tc>
                  <a:txBody>
                    <a:bodyPr/>
                    <a:lstStyle/>
                    <a:p>
                      <a:pPr>
                        <a:lnSpc>
                          <a:spcPct val="115000"/>
                        </a:lnSpc>
                        <a:spcAft>
                          <a:spcPts val="0"/>
                        </a:spcAft>
                      </a:pPr>
                      <a:r>
                        <a:rPr lang="en-IE" sz="2000" b="1">
                          <a:latin typeface="Times New Roman"/>
                          <a:ea typeface="Calibri"/>
                        </a:rPr>
                        <a:t>Integrity</a:t>
                      </a:r>
                      <a:endParaRPr lang="en-IE" sz="20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2000">
                          <a:latin typeface="Times New Roman"/>
                          <a:ea typeface="Calibri"/>
                        </a:rPr>
                        <a:t>Data are reliable, accurate, complete and current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197">
                <a:tc>
                  <a:txBody>
                    <a:bodyPr/>
                    <a:lstStyle/>
                    <a:p>
                      <a:pPr>
                        <a:lnSpc>
                          <a:spcPct val="115000"/>
                        </a:lnSpc>
                        <a:spcAft>
                          <a:spcPts val="0"/>
                        </a:spcAft>
                      </a:pPr>
                      <a:r>
                        <a:rPr lang="en-IE" sz="2000" b="1">
                          <a:latin typeface="Times New Roman"/>
                          <a:ea typeface="Calibri"/>
                        </a:rPr>
                        <a:t>Access</a:t>
                      </a:r>
                      <a:endParaRPr lang="en-IE" sz="20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2000">
                          <a:latin typeface="Times New Roman"/>
                          <a:ea typeface="Calibri"/>
                        </a:rPr>
                        <a:t>Individuals can access, check and verify data about themselves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4392">
                <a:tc>
                  <a:txBody>
                    <a:bodyPr/>
                    <a:lstStyle/>
                    <a:p>
                      <a:pPr>
                        <a:lnSpc>
                          <a:spcPct val="115000"/>
                        </a:lnSpc>
                        <a:spcAft>
                          <a:spcPts val="0"/>
                        </a:spcAft>
                      </a:pPr>
                      <a:r>
                        <a:rPr lang="en-IE" sz="2000" b="1">
                          <a:latin typeface="Times New Roman"/>
                          <a:ea typeface="Calibri"/>
                        </a:rPr>
                        <a:t>Accountability</a:t>
                      </a:r>
                      <a:endParaRPr lang="en-IE" sz="20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2000" dirty="0">
                          <a:latin typeface="Times New Roman"/>
                          <a:ea typeface="Calibri"/>
                        </a:rPr>
                        <a:t>The data holder is accountable for ensuring the above principles and has mechanisms in place to assure compliance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Magna </a:t>
            </a:r>
            <a:r>
              <a:rPr lang="en-IE" dirty="0" err="1" smtClean="0"/>
              <a:t>Carta</a:t>
            </a:r>
            <a:r>
              <a:rPr lang="en-IE" dirty="0" smtClean="0"/>
              <a:t> for Data</a:t>
            </a:r>
            <a:endParaRPr lang="en-IE" dirty="0"/>
          </a:p>
        </p:txBody>
      </p:sp>
      <p:sp>
        <p:nvSpPr>
          <p:cNvPr id="3" name="Content Placeholder 2"/>
          <p:cNvSpPr>
            <a:spLocks noGrp="1"/>
          </p:cNvSpPr>
          <p:nvPr>
            <p:ph idx="1"/>
          </p:nvPr>
        </p:nvSpPr>
        <p:spPr/>
        <p:txBody>
          <a:bodyPr>
            <a:normAutofit fontScale="92500"/>
          </a:bodyPr>
          <a:lstStyle/>
          <a:p>
            <a:r>
              <a:rPr lang="en-IE" sz="2400" dirty="0" smtClean="0">
                <a:solidFill>
                  <a:schemeClr val="bg1">
                    <a:lumMod val="50000"/>
                  </a:schemeClr>
                </a:solidFill>
              </a:rPr>
              <a:t>Bill of rights concerning data</a:t>
            </a:r>
          </a:p>
          <a:p>
            <a:r>
              <a:rPr lang="en-IE" sz="2400" dirty="0" smtClean="0">
                <a:solidFill>
                  <a:schemeClr val="bg1">
                    <a:lumMod val="50000"/>
                  </a:schemeClr>
                </a:solidFill>
              </a:rPr>
              <a:t>Set of general principles – voluntary code?</a:t>
            </a:r>
          </a:p>
          <a:p>
            <a:r>
              <a:rPr lang="en-IE" sz="2400" dirty="0" smtClean="0">
                <a:solidFill>
                  <a:schemeClr val="bg1">
                    <a:lumMod val="50000"/>
                  </a:schemeClr>
                </a:solidFill>
              </a:rPr>
              <a:t>Refresh and extension of Fair Information Practice Principles?</a:t>
            </a:r>
          </a:p>
          <a:p>
            <a:r>
              <a:rPr lang="en-IE" sz="2400" dirty="0" smtClean="0"/>
              <a:t>High level rather than nitty-gritty rules and practices within domains</a:t>
            </a:r>
          </a:p>
          <a:p>
            <a:r>
              <a:rPr lang="en-IE" sz="2400" dirty="0" smtClean="0"/>
              <a:t>Is not going to mitigate the need for standards, protocols, regulation and legislation; but could help guide/frame debates</a:t>
            </a:r>
          </a:p>
          <a:p>
            <a:r>
              <a:rPr lang="en-IE" sz="2400" dirty="0" smtClean="0"/>
              <a:t>Would be one part of every data assemblage</a:t>
            </a:r>
          </a:p>
          <a:p>
            <a:r>
              <a:rPr lang="en-IE" sz="2400" dirty="0" smtClean="0"/>
              <a:t>Designing a Magna </a:t>
            </a:r>
            <a:r>
              <a:rPr lang="en-IE" sz="2400" dirty="0" err="1" smtClean="0"/>
              <a:t>Carta</a:t>
            </a:r>
            <a:r>
              <a:rPr lang="en-IE" sz="2400" dirty="0" smtClean="0"/>
              <a:t> for Data will be an exercise in negotiating the politics of </a:t>
            </a:r>
            <a:r>
              <a:rPr lang="en-IE" sz="2400" dirty="0" smtClean="0"/>
              <a:t>data and philosophy/ethics</a:t>
            </a:r>
            <a:endParaRPr lang="en-IE" sz="2400" dirty="0" smtClean="0"/>
          </a:p>
          <a:p>
            <a:r>
              <a:rPr lang="en-IE" sz="2400" dirty="0" smtClean="0"/>
              <a:t>Certainly a worthwhile exercise, but will not be a panacea to evolving big data ethical </a:t>
            </a:r>
            <a:r>
              <a:rPr lang="en-IE" sz="2400" dirty="0" smtClean="0"/>
              <a:t>issues</a:t>
            </a:r>
            <a:endParaRPr lang="en-IE" dirty="0" smtClean="0"/>
          </a:p>
          <a:p>
            <a:endParaRPr lang="en-IE" dirty="0" smtClean="0"/>
          </a:p>
          <a:p>
            <a:endParaRPr lang="en-I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87624" y="665401"/>
            <a:ext cx="6696744" cy="1323439"/>
          </a:xfrm>
          <a:prstGeom prst="rect">
            <a:avLst/>
          </a:prstGeom>
        </p:spPr>
        <p:txBody>
          <a:bodyPr wrap="square">
            <a:spAutoFit/>
          </a:bodyPr>
          <a:lstStyle/>
          <a:p>
            <a:pPr lvl="0" algn="ctr">
              <a:defRPr/>
            </a:pPr>
            <a:r>
              <a:rPr lang="en-IE" sz="2000" b="1" dirty="0" smtClean="0">
                <a:solidFill>
                  <a:srgbClr val="FFFF99"/>
                </a:solidFill>
                <a:latin typeface="Trebuchet MS" pitchFamily="34" charset="0"/>
              </a:rPr>
              <a:t>Rob.Kitchin@nuim.ie</a:t>
            </a:r>
          </a:p>
          <a:p>
            <a:pPr algn="ctr">
              <a:defRPr/>
            </a:pPr>
            <a:r>
              <a:rPr lang="en-IE" sz="2000" b="1" dirty="0" smtClean="0">
                <a:solidFill>
                  <a:srgbClr val="FFFF99"/>
                </a:solidFill>
                <a:latin typeface="Trebuchet MS" pitchFamily="34" charset="0"/>
              </a:rPr>
              <a:t>@</a:t>
            </a:r>
            <a:r>
              <a:rPr lang="en-IE" sz="2000" b="1" dirty="0" err="1" smtClean="0">
                <a:solidFill>
                  <a:srgbClr val="FFFF99"/>
                </a:solidFill>
                <a:latin typeface="Trebuchet MS" pitchFamily="34" charset="0"/>
              </a:rPr>
              <a:t>robkitchin</a:t>
            </a:r>
            <a:endParaRPr lang="en-IE" sz="2000" b="1" dirty="0" smtClean="0">
              <a:solidFill>
                <a:srgbClr val="FFFF99"/>
              </a:solidFill>
              <a:latin typeface="Trebuchet MS" pitchFamily="34" charset="0"/>
            </a:endParaRPr>
          </a:p>
          <a:p>
            <a:pPr lvl="0" algn="ctr">
              <a:defRPr/>
            </a:pPr>
            <a:endParaRPr lang="en-IE" sz="2000" b="1" dirty="0" smtClean="0">
              <a:solidFill>
                <a:srgbClr val="FFFF99"/>
              </a:solidFill>
              <a:latin typeface="Trebuchet MS" pitchFamily="34" charset="0"/>
            </a:endParaRPr>
          </a:p>
          <a:p>
            <a:pPr lvl="0" algn="ctr">
              <a:defRPr/>
            </a:pPr>
            <a:r>
              <a:rPr lang="en-IE" sz="2000" b="1" dirty="0" smtClean="0">
                <a:solidFill>
                  <a:srgbClr val="FFFF99"/>
                </a:solidFill>
                <a:latin typeface="Trebuchet MS" pitchFamily="34" charset="0"/>
              </a:rPr>
              <a:t>www.maynoothuniversity.ie/progcity</a:t>
            </a:r>
          </a:p>
        </p:txBody>
      </p:sp>
      <p:pic>
        <p:nvPicPr>
          <p:cNvPr id="10" name="Picture 9" descr="Code space.jpg"/>
          <p:cNvPicPr>
            <a:picLocks noChangeAspect="1"/>
          </p:cNvPicPr>
          <p:nvPr/>
        </p:nvPicPr>
        <p:blipFill>
          <a:blip r:embed="rId2" cstate="print"/>
          <a:stretch>
            <a:fillRect/>
          </a:stretch>
        </p:blipFill>
        <p:spPr>
          <a:xfrm>
            <a:off x="952095" y="2348881"/>
            <a:ext cx="2588350" cy="3235144"/>
          </a:xfrm>
          <a:prstGeom prst="rect">
            <a:avLst/>
          </a:prstGeom>
        </p:spPr>
      </p:pic>
      <p:pic>
        <p:nvPicPr>
          <p:cNvPr id="11" name="Picture 10" descr="cover art TDR.jpg"/>
          <p:cNvPicPr>
            <a:picLocks noChangeAspect="1"/>
          </p:cNvPicPr>
          <p:nvPr/>
        </p:nvPicPr>
        <p:blipFill>
          <a:blip r:embed="rId3" cstate="print"/>
          <a:stretch>
            <a:fillRect/>
          </a:stretch>
        </p:blipFill>
        <p:spPr>
          <a:xfrm>
            <a:off x="3654071" y="2348880"/>
            <a:ext cx="2169288" cy="3235144"/>
          </a:xfrm>
          <a:prstGeom prst="rect">
            <a:avLst/>
          </a:prstGeom>
        </p:spPr>
      </p:pic>
      <p:pic>
        <p:nvPicPr>
          <p:cNvPr id="14" name="Picture 13" descr="stumped.jpg"/>
          <p:cNvPicPr>
            <a:picLocks noChangeAspect="1"/>
          </p:cNvPicPr>
          <p:nvPr/>
        </p:nvPicPr>
        <p:blipFill>
          <a:blip r:embed="rId4" cstate="print"/>
          <a:stretch>
            <a:fillRect/>
          </a:stretch>
        </p:blipFill>
        <p:spPr>
          <a:xfrm>
            <a:off x="5934040" y="2348880"/>
            <a:ext cx="2297363" cy="32450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88640"/>
            <a:ext cx="7488832" cy="1296144"/>
          </a:xfrm>
        </p:spPr>
        <p:txBody>
          <a:bodyPr/>
          <a:lstStyle/>
          <a:p>
            <a:r>
              <a:rPr lang="en-IE" dirty="0" smtClean="0"/>
              <a:t>Integrated, city &amp; sector wide</a:t>
            </a:r>
            <a:endParaRPr lang="en-IE" dirty="0"/>
          </a:p>
        </p:txBody>
      </p:sp>
      <p:pic>
        <p:nvPicPr>
          <p:cNvPr id="1026" name="Picture 2"/>
          <p:cNvPicPr>
            <a:picLocks noChangeAspect="1" noChangeArrowheads="1"/>
          </p:cNvPicPr>
          <p:nvPr/>
        </p:nvPicPr>
        <p:blipFill>
          <a:blip r:embed="rId2" cstate="print"/>
          <a:srcRect l="22964" t="16359" r="21693" b="20641"/>
          <a:stretch>
            <a:fillRect/>
          </a:stretch>
        </p:blipFill>
        <p:spPr bwMode="auto">
          <a:xfrm>
            <a:off x="409439" y="1555474"/>
            <a:ext cx="4277535" cy="2737622"/>
          </a:xfrm>
          <a:prstGeom prst="rect">
            <a:avLst/>
          </a:prstGeom>
          <a:noFill/>
          <a:ln w="9525">
            <a:noFill/>
            <a:miter lim="800000"/>
            <a:headEnd/>
            <a:tailEnd/>
          </a:ln>
        </p:spPr>
      </p:pic>
      <p:pic>
        <p:nvPicPr>
          <p:cNvPr id="6" name="Picture 2" descr="Fig. 24. Sistema Operativo Urbano. "/>
          <p:cNvPicPr>
            <a:picLocks noChangeAspect="1" noChangeArrowheads="1"/>
          </p:cNvPicPr>
          <p:nvPr/>
        </p:nvPicPr>
        <p:blipFill>
          <a:blip r:embed="rId3" cstate="print"/>
          <a:srcRect/>
          <a:stretch>
            <a:fillRect/>
          </a:stretch>
        </p:blipFill>
        <p:spPr bwMode="auto">
          <a:xfrm>
            <a:off x="4991824" y="1541034"/>
            <a:ext cx="3528392" cy="2499278"/>
          </a:xfrm>
          <a:prstGeom prst="rect">
            <a:avLst/>
          </a:prstGeom>
          <a:noFill/>
        </p:spPr>
      </p:pic>
      <p:pic>
        <p:nvPicPr>
          <p:cNvPr id="8" name="Picture 8" descr="http://www.urenio.org/wp-content/uploads/2013/10/WA-CityNext-Whitepaper-9.jpg"/>
          <p:cNvPicPr>
            <a:picLocks noChangeAspect="1" noChangeArrowheads="1"/>
          </p:cNvPicPr>
          <p:nvPr/>
        </p:nvPicPr>
        <p:blipFill>
          <a:blip r:embed="rId4" cstate="print"/>
          <a:srcRect/>
          <a:stretch>
            <a:fillRect/>
          </a:stretch>
        </p:blipFill>
        <p:spPr bwMode="auto">
          <a:xfrm>
            <a:off x="300256" y="4395052"/>
            <a:ext cx="4355976" cy="2476684"/>
          </a:xfrm>
          <a:prstGeom prst="rect">
            <a:avLst/>
          </a:prstGeom>
          <a:noFill/>
        </p:spPr>
      </p:pic>
      <p:pic>
        <p:nvPicPr>
          <p:cNvPr id="10" name="Picture 18" descr="http://media.tumblr.com/9f4d2d81df3ca4e4f7a4338d25df4ea1/tumblr_inline_mhp54e3xIQ1rn6lis.png"/>
          <p:cNvPicPr>
            <a:picLocks noChangeAspect="1" noChangeArrowheads="1"/>
          </p:cNvPicPr>
          <p:nvPr/>
        </p:nvPicPr>
        <p:blipFill>
          <a:blip r:embed="rId5" cstate="print"/>
          <a:srcRect/>
          <a:stretch>
            <a:fillRect/>
          </a:stretch>
        </p:blipFill>
        <p:spPr bwMode="auto">
          <a:xfrm>
            <a:off x="4997608" y="4149080"/>
            <a:ext cx="3618144" cy="271360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Data-driven, networked urbanism</a:t>
            </a:r>
            <a:endParaRPr lang="en-IE" dirty="0"/>
          </a:p>
        </p:txBody>
      </p:sp>
      <p:pic>
        <p:nvPicPr>
          <p:cNvPr id="7" name="Picture 2" descr="South Mimms Regional Control Centre for the M25 motorway, London. [Photo by the UK Highways Agency]"/>
          <p:cNvPicPr>
            <a:picLocks noChangeAspect="1" noChangeArrowheads="1"/>
          </p:cNvPicPr>
          <p:nvPr/>
        </p:nvPicPr>
        <p:blipFill>
          <a:blip r:embed="rId2" cstate="print"/>
          <a:srcRect t="10110" b="5633"/>
          <a:stretch>
            <a:fillRect/>
          </a:stretch>
        </p:blipFill>
        <p:spPr bwMode="auto">
          <a:xfrm>
            <a:off x="4702368" y="4280368"/>
            <a:ext cx="4363932" cy="2582408"/>
          </a:xfrm>
          <a:prstGeom prst="rect">
            <a:avLst/>
          </a:prstGeom>
          <a:noFill/>
        </p:spPr>
      </p:pic>
      <p:pic>
        <p:nvPicPr>
          <p:cNvPr id="8" name="Picture 6" descr="http://resources1.news.com.au/images/2013/12/07/1226777/923701-923efe54-5d76-11e3-8eb9-1c57f26bd260.jpg"/>
          <p:cNvPicPr>
            <a:picLocks noChangeAspect="1" noChangeArrowheads="1"/>
          </p:cNvPicPr>
          <p:nvPr/>
        </p:nvPicPr>
        <p:blipFill>
          <a:blip r:embed="rId3" cstate="print"/>
          <a:srcRect/>
          <a:stretch>
            <a:fillRect/>
          </a:stretch>
        </p:blipFill>
        <p:spPr bwMode="auto">
          <a:xfrm>
            <a:off x="-1" y="4276600"/>
            <a:ext cx="4603835" cy="2592288"/>
          </a:xfrm>
          <a:prstGeom prst="rect">
            <a:avLst/>
          </a:prstGeom>
          <a:noFill/>
        </p:spPr>
      </p:pic>
      <p:pic>
        <p:nvPicPr>
          <p:cNvPr id="9" name="Picture 8" descr="rio centre.jpg"/>
          <p:cNvPicPr/>
          <p:nvPr/>
        </p:nvPicPr>
        <p:blipFill>
          <a:blip r:embed="rId4" cstate="print"/>
          <a:stretch>
            <a:fillRect/>
          </a:stretch>
        </p:blipFill>
        <p:spPr>
          <a:xfrm>
            <a:off x="27296" y="1252264"/>
            <a:ext cx="4572000" cy="2943856"/>
          </a:xfrm>
          <a:prstGeom prst="rect">
            <a:avLst/>
          </a:prstGeom>
        </p:spPr>
      </p:pic>
      <p:pic>
        <p:nvPicPr>
          <p:cNvPr id="10" name="Picture 2" descr="The new centre was opened by city council leader Gordon Matheson"/>
          <p:cNvPicPr>
            <a:picLocks noChangeAspect="1" noChangeArrowheads="1"/>
          </p:cNvPicPr>
          <p:nvPr/>
        </p:nvPicPr>
        <p:blipFill>
          <a:blip r:embed="rId5" cstate="print"/>
          <a:srcRect/>
          <a:stretch>
            <a:fillRect/>
          </a:stretch>
        </p:blipFill>
        <p:spPr bwMode="auto">
          <a:xfrm>
            <a:off x="4702368" y="1279560"/>
            <a:ext cx="4392112" cy="292571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88640"/>
            <a:ext cx="7488832" cy="1296144"/>
          </a:xfrm>
        </p:spPr>
        <p:txBody>
          <a:bodyPr/>
          <a:lstStyle/>
          <a:p>
            <a:r>
              <a:rPr lang="en-IE" dirty="0" smtClean="0"/>
              <a:t>Background</a:t>
            </a:r>
            <a:endParaRPr lang="en-IE" dirty="0"/>
          </a:p>
        </p:txBody>
      </p:sp>
      <p:sp>
        <p:nvSpPr>
          <p:cNvPr id="3" name="Content Placeholder 2"/>
          <p:cNvSpPr>
            <a:spLocks noGrp="1"/>
          </p:cNvSpPr>
          <p:nvPr>
            <p:ph idx="1"/>
          </p:nvPr>
        </p:nvSpPr>
        <p:spPr>
          <a:xfrm>
            <a:off x="179512" y="1700809"/>
            <a:ext cx="4896544" cy="2952327"/>
          </a:xfrm>
        </p:spPr>
        <p:txBody>
          <a:bodyPr>
            <a:normAutofit fontScale="92500" lnSpcReduction="10000"/>
          </a:bodyPr>
          <a:lstStyle/>
          <a:p>
            <a:r>
              <a:rPr lang="en-IE" sz="2800" dirty="0" smtClean="0"/>
              <a:t>All-Island Research Observatory (www.airo.ie)</a:t>
            </a:r>
          </a:p>
          <a:p>
            <a:r>
              <a:rPr lang="en-IE" sz="2800" dirty="0" smtClean="0"/>
              <a:t>Dublin Dashboard (www.dublindashboard.ie)</a:t>
            </a:r>
          </a:p>
          <a:p>
            <a:r>
              <a:rPr lang="en-IE" sz="2800" dirty="0" smtClean="0"/>
              <a:t>Digital Repository of Ireland (DRI; www.dri.ie)</a:t>
            </a:r>
          </a:p>
          <a:p>
            <a:r>
              <a:rPr lang="en-IE" sz="2800" dirty="0" smtClean="0"/>
              <a:t>The Programmable City</a:t>
            </a:r>
            <a:endParaRPr lang="en-IE" sz="2800" dirty="0"/>
          </a:p>
        </p:txBody>
      </p:sp>
      <p:pic>
        <p:nvPicPr>
          <p:cNvPr id="4" name="Picture 3"/>
          <p:cNvPicPr>
            <a:picLocks noChangeAspect="1" noChangeArrowheads="1"/>
          </p:cNvPicPr>
          <p:nvPr/>
        </p:nvPicPr>
        <p:blipFill>
          <a:blip r:embed="rId2" cstate="print"/>
          <a:srcRect l="12778" t="5848" r="14425"/>
          <a:stretch>
            <a:fillRect/>
          </a:stretch>
        </p:blipFill>
        <p:spPr bwMode="auto">
          <a:xfrm>
            <a:off x="138568" y="4763578"/>
            <a:ext cx="2620896" cy="1905782"/>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2853688" y="4764160"/>
            <a:ext cx="2232248" cy="1943712"/>
          </a:xfrm>
          <a:prstGeom prst="rect">
            <a:avLst/>
          </a:prstGeom>
          <a:noFill/>
          <a:ln w="9525">
            <a:noFill/>
            <a:miter lim="800000"/>
            <a:headEnd/>
            <a:tailEnd/>
          </a:ln>
        </p:spPr>
      </p:pic>
      <p:pic>
        <p:nvPicPr>
          <p:cNvPr id="7" name="Picture 6" descr="dubdashboard_20_04_15.png"/>
          <p:cNvPicPr>
            <a:picLocks noChangeAspect="1"/>
          </p:cNvPicPr>
          <p:nvPr/>
        </p:nvPicPr>
        <p:blipFill>
          <a:blip r:embed="rId4" cstate="print"/>
          <a:srcRect l="5192" r="6756" b="39785"/>
          <a:stretch>
            <a:fillRect/>
          </a:stretch>
        </p:blipFill>
        <p:spPr>
          <a:xfrm>
            <a:off x="5204102" y="1700808"/>
            <a:ext cx="3832394" cy="488769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Big data &amp; smart cities</a:t>
            </a:r>
            <a:endParaRPr lang="en-IE" dirty="0"/>
          </a:p>
        </p:txBody>
      </p:sp>
      <p:sp>
        <p:nvSpPr>
          <p:cNvPr id="3" name="Content Placeholder 2"/>
          <p:cNvSpPr>
            <a:spLocks noGrp="1"/>
          </p:cNvSpPr>
          <p:nvPr>
            <p:ph idx="1"/>
          </p:nvPr>
        </p:nvSpPr>
        <p:spPr>
          <a:xfrm>
            <a:off x="179512" y="1584088"/>
            <a:ext cx="5040560" cy="5184576"/>
          </a:xfrm>
        </p:spPr>
        <p:txBody>
          <a:bodyPr>
            <a:normAutofit fontScale="62500" lnSpcReduction="20000"/>
          </a:bodyPr>
          <a:lstStyle/>
          <a:p>
            <a:r>
              <a:rPr lang="en-IE" dirty="0" smtClean="0"/>
              <a:t>Diverse range of public and private generation of fine-scale </a:t>
            </a:r>
            <a:r>
              <a:rPr lang="en-IE" dirty="0" smtClean="0"/>
              <a:t>(uniquely indexical) data </a:t>
            </a:r>
            <a:r>
              <a:rPr lang="en-IE" dirty="0" smtClean="0"/>
              <a:t>about citizens and places in real-time:</a:t>
            </a:r>
          </a:p>
          <a:p>
            <a:pPr lvl="1"/>
            <a:r>
              <a:rPr lang="en-IE" sz="3000" dirty="0" smtClean="0"/>
              <a:t>utilities</a:t>
            </a:r>
          </a:p>
          <a:p>
            <a:pPr lvl="1"/>
            <a:r>
              <a:rPr lang="en-IE" sz="3000" dirty="0" smtClean="0"/>
              <a:t>transport providers</a:t>
            </a:r>
          </a:p>
          <a:p>
            <a:pPr lvl="1"/>
            <a:r>
              <a:rPr lang="en-IE" sz="3000" dirty="0" smtClean="0"/>
              <a:t>environmental agencies</a:t>
            </a:r>
          </a:p>
          <a:p>
            <a:pPr lvl="1"/>
            <a:r>
              <a:rPr lang="en-IE" sz="3000" dirty="0" smtClean="0"/>
              <a:t>mobile phone operators</a:t>
            </a:r>
          </a:p>
          <a:p>
            <a:pPr lvl="1"/>
            <a:r>
              <a:rPr lang="en-IE" sz="3000" dirty="0" smtClean="0"/>
              <a:t>travel and accommodation websites </a:t>
            </a:r>
          </a:p>
          <a:p>
            <a:pPr lvl="1"/>
            <a:r>
              <a:rPr lang="en-IE" sz="3000" dirty="0" smtClean="0"/>
              <a:t>social media sites</a:t>
            </a:r>
          </a:p>
          <a:p>
            <a:pPr lvl="1"/>
            <a:r>
              <a:rPr lang="en-IE" sz="3000" dirty="0" smtClean="0"/>
              <a:t>financial institutions and retail chains</a:t>
            </a:r>
          </a:p>
          <a:p>
            <a:pPr lvl="1"/>
            <a:r>
              <a:rPr lang="en-IE" sz="3000" dirty="0" smtClean="0"/>
              <a:t>private surveillance and security firms</a:t>
            </a:r>
          </a:p>
          <a:p>
            <a:pPr lvl="1"/>
            <a:r>
              <a:rPr lang="en-IE" sz="3000" dirty="0" smtClean="0"/>
              <a:t>emergency services</a:t>
            </a:r>
          </a:p>
          <a:p>
            <a:pPr lvl="1"/>
            <a:r>
              <a:rPr lang="en-IE" sz="3000" dirty="0" smtClean="0"/>
              <a:t>home appliances and entertainment systems</a:t>
            </a:r>
          </a:p>
          <a:p>
            <a:r>
              <a:rPr lang="en-IE" dirty="0" smtClean="0"/>
              <a:t>Producing a data deluge that can be combined, analyzed, acted upon</a:t>
            </a:r>
          </a:p>
          <a:p>
            <a:endParaRPr lang="en-IE" dirty="0" smtClean="0"/>
          </a:p>
        </p:txBody>
      </p:sp>
      <p:pic>
        <p:nvPicPr>
          <p:cNvPr id="4" name="Picture 7"/>
          <p:cNvPicPr>
            <a:picLocks noChangeAspect="1" noChangeArrowheads="1"/>
          </p:cNvPicPr>
          <p:nvPr/>
        </p:nvPicPr>
        <p:blipFill>
          <a:blip r:embed="rId2" cstate="print"/>
          <a:srcRect/>
          <a:stretch>
            <a:fillRect/>
          </a:stretch>
        </p:blipFill>
        <p:spPr bwMode="auto">
          <a:xfrm>
            <a:off x="5302590" y="1628802"/>
            <a:ext cx="1982186" cy="1188271"/>
          </a:xfrm>
          <a:prstGeom prst="rect">
            <a:avLst/>
          </a:prstGeom>
          <a:noFill/>
          <a:ln w="9525">
            <a:noFill/>
            <a:miter lim="800000"/>
            <a:headEnd/>
            <a:tailEnd/>
          </a:ln>
          <a:effectLst/>
        </p:spPr>
      </p:pic>
      <p:pic>
        <p:nvPicPr>
          <p:cNvPr id="5" name="Picture 4" descr="anpr.jpg"/>
          <p:cNvPicPr>
            <a:picLocks noChangeAspect="1"/>
          </p:cNvPicPr>
          <p:nvPr/>
        </p:nvPicPr>
        <p:blipFill>
          <a:blip r:embed="rId3" cstate="print"/>
          <a:stretch>
            <a:fillRect/>
          </a:stretch>
        </p:blipFill>
        <p:spPr>
          <a:xfrm>
            <a:off x="7426566" y="2924946"/>
            <a:ext cx="1586402" cy="1188271"/>
          </a:xfrm>
          <a:prstGeom prst="rect">
            <a:avLst/>
          </a:prstGeom>
        </p:spPr>
      </p:pic>
      <p:pic>
        <p:nvPicPr>
          <p:cNvPr id="6" name="Picture 5" descr="surveillance camera.jpg"/>
          <p:cNvPicPr>
            <a:picLocks noChangeAspect="1"/>
          </p:cNvPicPr>
          <p:nvPr/>
        </p:nvPicPr>
        <p:blipFill>
          <a:blip r:embed="rId4" cstate="print"/>
          <a:stretch>
            <a:fillRect/>
          </a:stretch>
        </p:blipFill>
        <p:spPr>
          <a:xfrm>
            <a:off x="7428792" y="1628802"/>
            <a:ext cx="1598098" cy="1197031"/>
          </a:xfrm>
          <a:prstGeom prst="rect">
            <a:avLst/>
          </a:prstGeom>
        </p:spPr>
      </p:pic>
      <p:pic>
        <p:nvPicPr>
          <p:cNvPr id="7" name="Picture 6" descr="rotator"/>
          <p:cNvPicPr>
            <a:picLocks noChangeAspect="1" noChangeArrowheads="1"/>
          </p:cNvPicPr>
          <p:nvPr/>
        </p:nvPicPr>
        <p:blipFill>
          <a:blip r:embed="rId5" cstate="print"/>
          <a:srcRect/>
          <a:stretch>
            <a:fillRect/>
          </a:stretch>
        </p:blipFill>
        <p:spPr bwMode="auto">
          <a:xfrm>
            <a:off x="7428792" y="5517233"/>
            <a:ext cx="1650376" cy="1236759"/>
          </a:xfrm>
          <a:prstGeom prst="rect">
            <a:avLst/>
          </a:prstGeom>
          <a:noFill/>
        </p:spPr>
      </p:pic>
      <p:pic>
        <p:nvPicPr>
          <p:cNvPr id="8" name="Picture 2"/>
          <p:cNvPicPr>
            <a:picLocks noChangeAspect="1" noChangeArrowheads="1"/>
          </p:cNvPicPr>
          <p:nvPr/>
        </p:nvPicPr>
        <p:blipFill>
          <a:blip r:embed="rId6" cstate="print"/>
          <a:srcRect l="15958" t="16230" r="17127"/>
          <a:stretch>
            <a:fillRect/>
          </a:stretch>
        </p:blipFill>
        <p:spPr bwMode="auto">
          <a:xfrm>
            <a:off x="5412568" y="5445225"/>
            <a:ext cx="1853318" cy="1304441"/>
          </a:xfrm>
          <a:prstGeom prst="rect">
            <a:avLst/>
          </a:prstGeom>
          <a:noFill/>
          <a:ln w="9525">
            <a:noFill/>
            <a:miter lim="800000"/>
            <a:headEnd/>
            <a:tailEnd/>
          </a:ln>
        </p:spPr>
      </p:pic>
      <p:pic>
        <p:nvPicPr>
          <p:cNvPr id="10" name="Picture 6" descr="http://www.pcpro.co.uk/blogs/wp-content/uploads/2009/07/openstreetmap-google-chrome-29072009-112029.jpg"/>
          <p:cNvPicPr>
            <a:picLocks noChangeAspect="1" noChangeArrowheads="1"/>
          </p:cNvPicPr>
          <p:nvPr/>
        </p:nvPicPr>
        <p:blipFill>
          <a:blip r:embed="rId7" cstate="print"/>
          <a:srcRect t="8337"/>
          <a:stretch>
            <a:fillRect/>
          </a:stretch>
        </p:blipFill>
        <p:spPr bwMode="auto">
          <a:xfrm>
            <a:off x="5412568" y="4293096"/>
            <a:ext cx="1872208" cy="1044021"/>
          </a:xfrm>
          <a:prstGeom prst="rect">
            <a:avLst/>
          </a:prstGeom>
          <a:noFill/>
        </p:spPr>
      </p:pic>
      <p:pic>
        <p:nvPicPr>
          <p:cNvPr id="1026" name="Picture 2" descr="Image result for checkout till"/>
          <p:cNvPicPr>
            <a:picLocks noChangeAspect="1" noChangeArrowheads="1"/>
          </p:cNvPicPr>
          <p:nvPr/>
        </p:nvPicPr>
        <p:blipFill>
          <a:blip r:embed="rId8" cstate="print"/>
          <a:srcRect r="9841"/>
          <a:stretch>
            <a:fillRect/>
          </a:stretch>
        </p:blipFill>
        <p:spPr bwMode="auto">
          <a:xfrm>
            <a:off x="5329102" y="2856704"/>
            <a:ext cx="1979202" cy="1368152"/>
          </a:xfrm>
          <a:prstGeom prst="rect">
            <a:avLst/>
          </a:prstGeom>
          <a:noFill/>
        </p:spPr>
      </p:pic>
      <p:pic>
        <p:nvPicPr>
          <p:cNvPr id="1028" name="Picture 4" descr="Image result for leapcard"/>
          <p:cNvPicPr>
            <a:picLocks noChangeAspect="1" noChangeArrowheads="1"/>
          </p:cNvPicPr>
          <p:nvPr/>
        </p:nvPicPr>
        <p:blipFill>
          <a:blip r:embed="rId9" cstate="print"/>
          <a:srcRect r="7141"/>
          <a:stretch>
            <a:fillRect/>
          </a:stretch>
        </p:blipFill>
        <p:spPr bwMode="auto">
          <a:xfrm>
            <a:off x="7380312" y="4193793"/>
            <a:ext cx="1656184" cy="122413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Content Placeholder 2"/>
          <p:cNvSpPr txBox="1">
            <a:spLocks/>
          </p:cNvSpPr>
          <p:nvPr/>
        </p:nvSpPr>
        <p:spPr>
          <a:xfrm>
            <a:off x="0" y="0"/>
            <a:ext cx="9144000" cy="6858000"/>
          </a:xfrm>
          <a:prstGeom prst="rect">
            <a:avLst/>
          </a:prstGeom>
          <a:solidFill>
            <a:schemeClr val="bg1">
              <a:alpha val="84000"/>
            </a:schemeClr>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125000"/>
              <a:buFont typeface="Arial" pitchFamily="34" charset="0"/>
              <a:buChar char="•"/>
              <a:tabLst/>
              <a:defRPr/>
            </a:pPr>
            <a:endParaRPr kumimoji="0" lang="en-IE" sz="2400" b="0" i="0" u="none" strike="noStrike" kern="1200" cap="none" spc="0" normalizeH="0" baseline="0" noProof="0" dirty="0" smtClean="0">
              <a:ln>
                <a:noFill/>
              </a:ln>
              <a:solidFill>
                <a:schemeClr val="tx2">
                  <a:lumMod val="75000"/>
                </a:schemeClr>
              </a:solidFill>
              <a:effectLst/>
              <a:uLnTx/>
              <a:uFillTx/>
              <a:latin typeface="Trebuchet MS"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lumMod val="75000"/>
                </a:schemeClr>
              </a:buClr>
              <a:buSzPct val="125000"/>
              <a:buFont typeface="Arial" pitchFamily="34" charset="0"/>
              <a:buChar char="•"/>
              <a:tabLst/>
              <a:defRPr/>
            </a:pPr>
            <a:endParaRPr kumimoji="0" lang="en-IE" sz="1900" b="0" i="0" u="none" strike="noStrike" kern="1200" cap="none" spc="0" normalizeH="0" baseline="0" noProof="0" dirty="0" smtClean="0">
              <a:ln>
                <a:noFill/>
              </a:ln>
              <a:solidFill>
                <a:schemeClr val="tx2">
                  <a:lumMod val="75000"/>
                </a:schemeClr>
              </a:solidFill>
              <a:effectLst/>
              <a:uLnTx/>
              <a:uFillTx/>
              <a:latin typeface="Trebuchet MS" pitchFamily="34" charset="0"/>
              <a:ea typeface="+mn-ea"/>
              <a:cs typeface="+mn-cs"/>
            </a:endParaRPr>
          </a:p>
        </p:txBody>
      </p:sp>
      <p:graphicFrame>
        <p:nvGraphicFramePr>
          <p:cNvPr id="4" name="Content Placeholder 3"/>
          <p:cNvGraphicFramePr>
            <a:graphicFrameLocks noGrp="1"/>
          </p:cNvGraphicFramePr>
          <p:nvPr>
            <p:ph idx="1"/>
          </p:nvPr>
        </p:nvGraphicFramePr>
        <p:xfrm>
          <a:off x="220456" y="106752"/>
          <a:ext cx="8712968" cy="6714697"/>
        </p:xfrm>
        <a:graphic>
          <a:graphicData uri="http://schemas.openxmlformats.org/drawingml/2006/table">
            <a:tbl>
              <a:tblPr/>
              <a:tblGrid>
                <a:gridCol w="1584176"/>
                <a:gridCol w="7128792"/>
              </a:tblGrid>
              <a:tr h="291920">
                <a:tc>
                  <a:txBody>
                    <a:bodyPr/>
                    <a:lstStyle/>
                    <a:p>
                      <a:pPr>
                        <a:lnSpc>
                          <a:spcPct val="115000"/>
                        </a:lnSpc>
                        <a:spcAft>
                          <a:spcPts val="0"/>
                        </a:spcAft>
                      </a:pPr>
                      <a:r>
                        <a:rPr lang="en-IE" sz="1800" b="1" dirty="0">
                          <a:latin typeface="Times New Roman"/>
                          <a:ea typeface="Calibri"/>
                        </a:rPr>
                        <a:t>Data type</a:t>
                      </a:r>
                      <a:endParaRPr lang="en-IE" sz="18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800" b="1" dirty="0">
                          <a:latin typeface="Times New Roman"/>
                          <a:ea typeface="Calibri"/>
                        </a:rPr>
                        <a:t>Data </a:t>
                      </a:r>
                      <a:r>
                        <a:rPr lang="en-IE" sz="1800" b="1" dirty="0" smtClean="0">
                          <a:latin typeface="Times New Roman"/>
                          <a:ea typeface="Calibri"/>
                        </a:rPr>
                        <a:t>collected by </a:t>
                      </a:r>
                      <a:r>
                        <a:rPr lang="en-IE" sz="1800" b="1" dirty="0" err="1" smtClean="0">
                          <a:latin typeface="Times New Roman"/>
                          <a:ea typeface="Calibri"/>
                        </a:rPr>
                        <a:t>Uber</a:t>
                      </a:r>
                      <a:r>
                        <a:rPr lang="en-IE" sz="1800" b="1" dirty="0" smtClean="0">
                          <a:latin typeface="Times New Roman"/>
                          <a:ea typeface="Calibri"/>
                        </a:rPr>
                        <a:t> android app (from </a:t>
                      </a:r>
                      <a:r>
                        <a:rPr lang="en-IE" b="1" dirty="0" smtClean="0"/>
                        <a:t>Hein 2014)</a:t>
                      </a:r>
                      <a:endParaRPr lang="en-IE" sz="1800" b="1"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920">
                <a:tc>
                  <a:txBody>
                    <a:bodyPr/>
                    <a:lstStyle/>
                    <a:p>
                      <a:pPr>
                        <a:lnSpc>
                          <a:spcPct val="115000"/>
                        </a:lnSpc>
                        <a:spcAft>
                          <a:spcPts val="0"/>
                        </a:spcAft>
                      </a:pPr>
                      <a:r>
                        <a:rPr lang="en-IE" sz="1600" dirty="0">
                          <a:latin typeface="Times New Roman"/>
                          <a:ea typeface="Calibri"/>
                        </a:rPr>
                        <a:t>Accounts log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latin typeface="Times New Roman"/>
                          <a:ea typeface="Calibri"/>
                        </a:rPr>
                        <a:t>email log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920">
                <a:tc>
                  <a:txBody>
                    <a:bodyPr/>
                    <a:lstStyle/>
                    <a:p>
                      <a:pPr>
                        <a:lnSpc>
                          <a:spcPct val="115000"/>
                        </a:lnSpc>
                        <a:spcAft>
                          <a:spcPts val="0"/>
                        </a:spcAft>
                      </a:pPr>
                      <a:r>
                        <a:rPr lang="en-IE" sz="1600" dirty="0">
                          <a:latin typeface="Times New Roman"/>
                          <a:ea typeface="Calibri"/>
                        </a:rPr>
                        <a:t>App Activity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latin typeface="Times New Roman"/>
                          <a:ea typeface="Calibri"/>
                        </a:rPr>
                        <a:t>name, package name, process number of activity, processed 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920">
                <a:tc>
                  <a:txBody>
                    <a:bodyPr/>
                    <a:lstStyle/>
                    <a:p>
                      <a:pPr>
                        <a:lnSpc>
                          <a:spcPct val="115000"/>
                        </a:lnSpc>
                        <a:spcAft>
                          <a:spcPts val="0"/>
                        </a:spcAft>
                      </a:pPr>
                      <a:r>
                        <a:rPr lang="en-IE" sz="1600" dirty="0">
                          <a:latin typeface="Times New Roman"/>
                          <a:ea typeface="Calibri"/>
                        </a:rPr>
                        <a:t>App Data Usage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a:latin typeface="Times New Roman"/>
                          <a:ea typeface="Calibri"/>
                        </a:rPr>
                        <a:t>Cache size, code size, data size, name, package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07">
                <a:tc>
                  <a:txBody>
                    <a:bodyPr/>
                    <a:lstStyle/>
                    <a:p>
                      <a:pPr>
                        <a:lnSpc>
                          <a:spcPct val="115000"/>
                        </a:lnSpc>
                        <a:spcAft>
                          <a:spcPts val="0"/>
                        </a:spcAft>
                      </a:pPr>
                      <a:r>
                        <a:rPr lang="en-IE" sz="1600">
                          <a:latin typeface="Times New Roman"/>
                          <a:ea typeface="Calibri"/>
                        </a:rPr>
                        <a:t>App Install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latin typeface="Times New Roman"/>
                          <a:ea typeface="Calibri"/>
                        </a:rPr>
                        <a:t>installed at, name, package name, unknown sources enabled, version code, version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920">
                <a:tc>
                  <a:txBody>
                    <a:bodyPr/>
                    <a:lstStyle/>
                    <a:p>
                      <a:pPr>
                        <a:lnSpc>
                          <a:spcPct val="115000"/>
                        </a:lnSpc>
                        <a:spcAft>
                          <a:spcPts val="0"/>
                        </a:spcAft>
                      </a:pPr>
                      <a:r>
                        <a:rPr lang="en-IE" sz="1600">
                          <a:latin typeface="Times New Roman"/>
                          <a:ea typeface="Calibri"/>
                        </a:rPr>
                        <a:t>Battery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latin typeface="Times New Roman"/>
                          <a:ea typeface="Calibri"/>
                        </a:rPr>
                        <a:t>health, level, plugged, present, scale, status, technology, temperature, voltage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5759">
                <a:tc>
                  <a:txBody>
                    <a:bodyPr/>
                    <a:lstStyle/>
                    <a:p>
                      <a:pPr>
                        <a:lnSpc>
                          <a:spcPct val="115000"/>
                        </a:lnSpc>
                        <a:spcAft>
                          <a:spcPts val="0"/>
                        </a:spcAft>
                      </a:pPr>
                      <a:r>
                        <a:rPr lang="en-IE" sz="1600">
                          <a:latin typeface="Times New Roman"/>
                          <a:ea typeface="Calibri"/>
                        </a:rPr>
                        <a:t>Device Info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latin typeface="Times New Roman"/>
                          <a:ea typeface="Calibri"/>
                        </a:rPr>
                        <a:t>board, brand, build version, cell number, device, device type, display, fingerprint, IP, MAC address, manufacturer, model, OS platform, product, SDK code, total disk space, unknown sources enabled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920">
                <a:tc>
                  <a:txBody>
                    <a:bodyPr/>
                    <a:lstStyle/>
                    <a:p>
                      <a:pPr>
                        <a:lnSpc>
                          <a:spcPct val="115000"/>
                        </a:lnSpc>
                        <a:spcAft>
                          <a:spcPts val="0"/>
                        </a:spcAft>
                      </a:pPr>
                      <a:r>
                        <a:rPr lang="en-IE" sz="1600">
                          <a:latin typeface="Times New Roman"/>
                          <a:ea typeface="Calibri"/>
                        </a:rPr>
                        <a:t>GPS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latin typeface="Times New Roman"/>
                          <a:ea typeface="Calibri"/>
                        </a:rPr>
                        <a:t>accuracy, altitude, latitude, longitude, provider, speed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920">
                <a:tc>
                  <a:txBody>
                    <a:bodyPr/>
                    <a:lstStyle/>
                    <a:p>
                      <a:pPr>
                        <a:lnSpc>
                          <a:spcPct val="115000"/>
                        </a:lnSpc>
                        <a:spcAft>
                          <a:spcPts val="0"/>
                        </a:spcAft>
                      </a:pPr>
                      <a:r>
                        <a:rPr lang="en-IE" sz="1600">
                          <a:latin typeface="Times New Roman"/>
                          <a:ea typeface="Calibri"/>
                        </a:rPr>
                        <a:t>MMS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a:latin typeface="Times New Roman"/>
                          <a:ea typeface="Calibri"/>
                        </a:rPr>
                        <a:t>from number, MMS at, MMS type, service number, to number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920">
                <a:tc>
                  <a:txBody>
                    <a:bodyPr/>
                    <a:lstStyle/>
                    <a:p>
                      <a:pPr>
                        <a:lnSpc>
                          <a:spcPct val="115000"/>
                        </a:lnSpc>
                        <a:spcAft>
                          <a:spcPts val="0"/>
                        </a:spcAft>
                      </a:pPr>
                      <a:r>
                        <a:rPr lang="en-IE" sz="1600">
                          <a:latin typeface="Times New Roman"/>
                          <a:ea typeface="Calibri"/>
                        </a:rPr>
                        <a:t>NetData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latin typeface="Times New Roman"/>
                          <a:ea typeface="Calibri"/>
                        </a:rPr>
                        <a:t>bytes received, bytes sent, connection type, interface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920">
                <a:tc>
                  <a:txBody>
                    <a:bodyPr/>
                    <a:lstStyle/>
                    <a:p>
                      <a:pPr>
                        <a:lnSpc>
                          <a:spcPct val="115000"/>
                        </a:lnSpc>
                        <a:spcAft>
                          <a:spcPts val="0"/>
                        </a:spcAft>
                      </a:pPr>
                      <a:r>
                        <a:rPr lang="en-IE" sz="1600">
                          <a:latin typeface="Times New Roman"/>
                          <a:ea typeface="Calibri"/>
                        </a:rPr>
                        <a:t>PhoneCall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a:latin typeface="Times New Roman"/>
                          <a:ea typeface="Calibri"/>
                        </a:rPr>
                        <a:t>call duration, called at, from number, phone call type, to number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920">
                <a:tc>
                  <a:txBody>
                    <a:bodyPr/>
                    <a:lstStyle/>
                    <a:p>
                      <a:pPr>
                        <a:lnSpc>
                          <a:spcPct val="115000"/>
                        </a:lnSpc>
                        <a:spcAft>
                          <a:spcPts val="0"/>
                        </a:spcAft>
                      </a:pPr>
                      <a:r>
                        <a:rPr lang="en-IE" sz="1600">
                          <a:latin typeface="Times New Roman"/>
                          <a:ea typeface="Calibri"/>
                        </a:rPr>
                        <a:t>SMS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a:latin typeface="Times New Roman"/>
                          <a:ea typeface="Calibri"/>
                        </a:rPr>
                        <a:t>from number, service number, SMS at, SMS type, to number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5759">
                <a:tc>
                  <a:txBody>
                    <a:bodyPr/>
                    <a:lstStyle/>
                    <a:p>
                      <a:pPr>
                        <a:lnSpc>
                          <a:spcPct val="115000"/>
                        </a:lnSpc>
                        <a:spcAft>
                          <a:spcPts val="0"/>
                        </a:spcAft>
                      </a:pPr>
                      <a:r>
                        <a:rPr lang="en-IE" sz="1600">
                          <a:latin typeface="Times New Roman"/>
                          <a:ea typeface="Calibri"/>
                        </a:rPr>
                        <a:t>TelephonyInfo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latin typeface="Times New Roman"/>
                          <a:ea typeface="Calibri"/>
                        </a:rPr>
                        <a:t>cell tower ID, cell tower latitude, cell tower longitude, IMEI, ISO country code, local area code, MEID, mobile country code, mobile network code, network name, network type, phone type, SIM serial number, SIM state, subscriber 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920">
                <a:tc>
                  <a:txBody>
                    <a:bodyPr/>
                    <a:lstStyle/>
                    <a:p>
                      <a:pPr>
                        <a:lnSpc>
                          <a:spcPct val="115000"/>
                        </a:lnSpc>
                        <a:spcAft>
                          <a:spcPts val="0"/>
                        </a:spcAft>
                      </a:pPr>
                      <a:r>
                        <a:rPr lang="en-IE" sz="1600">
                          <a:latin typeface="Times New Roman"/>
                          <a:ea typeface="Calibri"/>
                        </a:rPr>
                        <a:t>WifiConnection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latin typeface="Times New Roman"/>
                          <a:ea typeface="Calibri"/>
                        </a:rPr>
                        <a:t>BSSID, IP, </a:t>
                      </a:r>
                      <a:r>
                        <a:rPr lang="en-IE" sz="1600" dirty="0" err="1">
                          <a:latin typeface="Times New Roman"/>
                          <a:ea typeface="Calibri"/>
                        </a:rPr>
                        <a:t>linkspeed</a:t>
                      </a:r>
                      <a:r>
                        <a:rPr lang="en-IE" sz="1600" dirty="0">
                          <a:latin typeface="Times New Roman"/>
                          <a:ea typeface="Calibri"/>
                        </a:rPr>
                        <a:t>, MAC </a:t>
                      </a:r>
                      <a:r>
                        <a:rPr lang="en-IE" sz="1600" dirty="0" err="1">
                          <a:latin typeface="Times New Roman"/>
                          <a:ea typeface="Calibri"/>
                        </a:rPr>
                        <a:t>addr</a:t>
                      </a:r>
                      <a:r>
                        <a:rPr lang="en-IE" sz="1600" dirty="0">
                          <a:latin typeface="Times New Roman"/>
                          <a:ea typeface="Calibri"/>
                        </a:rPr>
                        <a:t>, network ID, RSSI, SSID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920">
                <a:tc>
                  <a:txBody>
                    <a:bodyPr/>
                    <a:lstStyle/>
                    <a:p>
                      <a:pPr>
                        <a:lnSpc>
                          <a:spcPct val="115000"/>
                        </a:lnSpc>
                        <a:spcAft>
                          <a:spcPts val="0"/>
                        </a:spcAft>
                      </a:pPr>
                      <a:r>
                        <a:rPr lang="en-IE" sz="1600">
                          <a:latin typeface="Times New Roman"/>
                          <a:ea typeface="Calibri"/>
                        </a:rPr>
                        <a:t>WifiNeighbors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latin typeface="Times New Roman"/>
                          <a:ea typeface="Calibri"/>
                        </a:rPr>
                        <a:t>BSSID, capabilities, frequency, level, SSID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920">
                <a:tc>
                  <a:txBody>
                    <a:bodyPr/>
                    <a:lstStyle/>
                    <a:p>
                      <a:pPr>
                        <a:lnSpc>
                          <a:spcPct val="115000"/>
                        </a:lnSpc>
                        <a:spcAft>
                          <a:spcPts val="0"/>
                        </a:spcAft>
                      </a:pPr>
                      <a:r>
                        <a:rPr lang="en-IE" sz="1600">
                          <a:latin typeface="Times New Roman"/>
                          <a:ea typeface="Calibri"/>
                        </a:rPr>
                        <a:t>Root Check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latin typeface="Times New Roman"/>
                          <a:ea typeface="Calibri"/>
                        </a:rPr>
                        <a:t>root status code, root status reason code, root version, sig file version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839">
                <a:tc>
                  <a:txBody>
                    <a:bodyPr/>
                    <a:lstStyle/>
                    <a:p>
                      <a:pPr>
                        <a:lnSpc>
                          <a:spcPct val="115000"/>
                        </a:lnSpc>
                        <a:spcAft>
                          <a:spcPts val="0"/>
                        </a:spcAft>
                      </a:pPr>
                      <a:r>
                        <a:rPr lang="en-IE" sz="1600">
                          <a:latin typeface="Times New Roman"/>
                          <a:ea typeface="Calibri"/>
                        </a:rPr>
                        <a:t>Malware Info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latin typeface="Times New Roman"/>
                          <a:ea typeface="Calibri"/>
                        </a:rPr>
                        <a:t>algorithm confidence, app list, found malware, malware SDK version, package list, reason code, service list, </a:t>
                      </a:r>
                      <a:r>
                        <a:rPr lang="en-IE" sz="1600" dirty="0" err="1">
                          <a:latin typeface="Times New Roman"/>
                          <a:ea typeface="Calibri"/>
                        </a:rPr>
                        <a:t>sigfile</a:t>
                      </a:r>
                      <a:r>
                        <a:rPr lang="en-IE" sz="1600" dirty="0">
                          <a:latin typeface="Times New Roman"/>
                          <a:ea typeface="Calibri"/>
                        </a:rPr>
                        <a:t> version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Ethics and politics of data</a:t>
            </a:r>
            <a:endParaRPr lang="en-IE" dirty="0"/>
          </a:p>
        </p:txBody>
      </p:sp>
      <p:sp>
        <p:nvSpPr>
          <p:cNvPr id="3" name="Content Placeholder 2"/>
          <p:cNvSpPr>
            <a:spLocks noGrp="1"/>
          </p:cNvSpPr>
          <p:nvPr>
            <p:ph idx="1"/>
          </p:nvPr>
        </p:nvSpPr>
        <p:spPr/>
        <p:txBody>
          <a:bodyPr>
            <a:normAutofit fontScale="70000" lnSpcReduction="20000"/>
          </a:bodyPr>
          <a:lstStyle/>
          <a:p>
            <a:r>
              <a:rPr lang="en-IE" dirty="0" smtClean="0"/>
              <a:t>Consists of much more than issues of privacy and security that it often gets boiled down to:</a:t>
            </a:r>
            <a:br>
              <a:rPr lang="en-IE" dirty="0" smtClean="0"/>
            </a:br>
            <a:endParaRPr lang="en-IE" dirty="0" smtClean="0"/>
          </a:p>
          <a:p>
            <a:pPr lvl="1"/>
            <a:r>
              <a:rPr lang="en-IE" dirty="0" smtClean="0"/>
              <a:t>Data ownership and control</a:t>
            </a:r>
          </a:p>
          <a:p>
            <a:pPr lvl="1"/>
            <a:r>
              <a:rPr lang="en-IE" dirty="0" smtClean="0"/>
              <a:t>Data integration and data markets</a:t>
            </a:r>
          </a:p>
          <a:p>
            <a:pPr lvl="1"/>
            <a:r>
              <a:rPr lang="en-IE" dirty="0" smtClean="0"/>
              <a:t>Data security and integrity</a:t>
            </a:r>
          </a:p>
          <a:p>
            <a:pPr lvl="1"/>
            <a:r>
              <a:rPr lang="en-IE" dirty="0" smtClean="0"/>
              <a:t>Data protection and privacy</a:t>
            </a:r>
          </a:p>
          <a:p>
            <a:pPr lvl="1"/>
            <a:r>
              <a:rPr lang="en-IE" dirty="0" smtClean="0"/>
              <a:t>Data quality and provenance</a:t>
            </a:r>
          </a:p>
          <a:p>
            <a:pPr lvl="1"/>
            <a:r>
              <a:rPr lang="en-IE" dirty="0" err="1" smtClean="0"/>
              <a:t>Dataveillance</a:t>
            </a:r>
            <a:r>
              <a:rPr lang="en-IE" dirty="0" smtClean="0"/>
              <a:t>/surveillance</a:t>
            </a:r>
          </a:p>
          <a:p>
            <a:pPr lvl="1"/>
            <a:r>
              <a:rPr lang="en-IE" dirty="0" smtClean="0"/>
              <a:t>Data uses: Social sorting, predictive profiling, control creep, dynamic pricing, anticipatory governance</a:t>
            </a:r>
          </a:p>
          <a:p>
            <a:pPr lvl="1"/>
            <a:r>
              <a:rPr lang="en-IE" dirty="0" smtClean="0"/>
              <a:t>The politics of data</a:t>
            </a:r>
          </a:p>
          <a:p>
            <a:endParaRPr lang="en-IE" dirty="0" smtClean="0"/>
          </a:p>
          <a:p>
            <a:r>
              <a:rPr lang="en-IE" dirty="0" smtClean="0"/>
              <a:t>Each of these issues is: </a:t>
            </a:r>
            <a:r>
              <a:rPr lang="en-IE" sz="3200" dirty="0" smtClean="0"/>
              <a:t>multidimensional &amp; contested; involve multiple ethical &amp; political questions; varies in nature across </a:t>
            </a:r>
            <a:r>
              <a:rPr lang="en-IE" sz="3200" dirty="0" smtClean="0"/>
              <a:t>domains; which ethical philosophy adopted matters</a:t>
            </a:r>
            <a:endParaRPr lang="en-IE"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3" name="Table 2"/>
          <p:cNvGraphicFramePr>
            <a:graphicFrameLocks noGrp="1"/>
          </p:cNvGraphicFramePr>
          <p:nvPr/>
        </p:nvGraphicFramePr>
        <p:xfrm>
          <a:off x="0" y="0"/>
          <a:ext cx="9144001" cy="7010400"/>
        </p:xfrm>
        <a:graphic>
          <a:graphicData uri="http://schemas.openxmlformats.org/drawingml/2006/table">
            <a:tbl>
              <a:tblPr/>
              <a:tblGrid>
                <a:gridCol w="1331640"/>
                <a:gridCol w="2232248"/>
                <a:gridCol w="5580113"/>
              </a:tblGrid>
              <a:tr h="274320">
                <a:tc gridSpan="3">
                  <a:txBody>
                    <a:bodyPr/>
                    <a:lstStyle/>
                    <a:p>
                      <a:pPr algn="ctr">
                        <a:lnSpc>
                          <a:spcPct val="115000"/>
                        </a:lnSpc>
                        <a:spcAft>
                          <a:spcPts val="0"/>
                        </a:spcAft>
                      </a:pPr>
                      <a:r>
                        <a:rPr lang="en-IE" sz="1600" b="1" dirty="0" smtClean="0">
                          <a:solidFill>
                            <a:srgbClr val="FFFFFF"/>
                          </a:solidFill>
                          <a:latin typeface="Times New Roman"/>
                          <a:ea typeface="Calibri"/>
                        </a:rPr>
                        <a:t>A </a:t>
                      </a:r>
                      <a:r>
                        <a:rPr lang="en-IE" sz="1600" b="1" dirty="0">
                          <a:solidFill>
                            <a:srgbClr val="FFFFFF"/>
                          </a:solidFill>
                          <a:latin typeface="Times New Roman"/>
                          <a:ea typeface="Calibri"/>
                        </a:rPr>
                        <a:t>Taxonomy of </a:t>
                      </a:r>
                      <a:r>
                        <a:rPr lang="en-IE" sz="1600" b="1" dirty="0" smtClean="0">
                          <a:solidFill>
                            <a:srgbClr val="FFFFFF"/>
                          </a:solidFill>
                          <a:latin typeface="Times New Roman"/>
                          <a:ea typeface="Calibri"/>
                        </a:rPr>
                        <a:t>Privacy (compiled</a:t>
                      </a:r>
                      <a:r>
                        <a:rPr lang="en-IE" sz="1600" b="1" baseline="0" dirty="0" smtClean="0">
                          <a:solidFill>
                            <a:srgbClr val="FFFFFF"/>
                          </a:solidFill>
                          <a:latin typeface="Times New Roman"/>
                          <a:ea typeface="Calibri"/>
                        </a:rPr>
                        <a:t> from </a:t>
                      </a:r>
                      <a:r>
                        <a:rPr lang="en-IE" sz="1600" b="1" baseline="0" dirty="0" err="1" smtClean="0">
                          <a:solidFill>
                            <a:srgbClr val="FFFFFF"/>
                          </a:solidFill>
                          <a:latin typeface="Times New Roman"/>
                          <a:ea typeface="Calibri"/>
                        </a:rPr>
                        <a:t>Solove</a:t>
                      </a:r>
                      <a:r>
                        <a:rPr lang="en-IE" sz="1600" b="1" baseline="0" dirty="0" smtClean="0">
                          <a:solidFill>
                            <a:srgbClr val="FFFFFF"/>
                          </a:solidFill>
                          <a:latin typeface="Times New Roman"/>
                          <a:ea typeface="Calibri"/>
                        </a:rPr>
                        <a:t> 2006)</a:t>
                      </a:r>
                      <a:endParaRPr lang="en-IE" sz="1600" dirty="0">
                        <a:latin typeface="Times New Roman"/>
                        <a:ea typeface="Calibri"/>
                      </a:endParaRPr>
                    </a:p>
                  </a:txBody>
                  <a:tcPr marL="51143" marR="51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IE"/>
                    </a:p>
                  </a:txBody>
                  <a:tcPr/>
                </a:tc>
                <a:tc hMerge="1">
                  <a:txBody>
                    <a:bodyPr/>
                    <a:lstStyle/>
                    <a:p>
                      <a:endParaRPr lang="en-IE"/>
                    </a:p>
                  </a:txBody>
                  <a:tcPr/>
                </a:tc>
              </a:tr>
              <a:tr h="274320">
                <a:tc>
                  <a:txBody>
                    <a:bodyPr/>
                    <a:lstStyle/>
                    <a:p>
                      <a:pPr algn="just">
                        <a:lnSpc>
                          <a:spcPct val="115000"/>
                        </a:lnSpc>
                        <a:spcAft>
                          <a:spcPts val="0"/>
                        </a:spcAft>
                      </a:pPr>
                      <a:r>
                        <a:rPr lang="en-IE" sz="1600" b="1" dirty="0">
                          <a:latin typeface="Times New Roman"/>
                          <a:ea typeface="Calibri"/>
                        </a:rPr>
                        <a:t>Domain</a:t>
                      </a:r>
                      <a:endParaRPr lang="en-IE" sz="1600" dirty="0">
                        <a:latin typeface="Times New Roman"/>
                        <a:ea typeface="Calibri"/>
                      </a:endParaRPr>
                    </a:p>
                  </a:txBody>
                  <a:tcPr marL="51143" marR="5114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b="1">
                          <a:latin typeface="Times New Roman"/>
                          <a:ea typeface="Calibri"/>
                        </a:rPr>
                        <a:t>Privacy breach</a:t>
                      </a:r>
                      <a:endParaRPr lang="en-IE" sz="160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b="1">
                          <a:latin typeface="Times New Roman"/>
                          <a:ea typeface="Calibri"/>
                        </a:rPr>
                        <a:t>Description</a:t>
                      </a:r>
                      <a:endParaRPr lang="en-IE" sz="160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rowSpan="2">
                  <a:txBody>
                    <a:bodyPr/>
                    <a:lstStyle/>
                    <a:p>
                      <a:pPr algn="just">
                        <a:lnSpc>
                          <a:spcPct val="115000"/>
                        </a:lnSpc>
                        <a:spcAft>
                          <a:spcPts val="0"/>
                        </a:spcAft>
                      </a:pPr>
                      <a:r>
                        <a:rPr lang="en-IE" sz="1600" dirty="0">
                          <a:solidFill>
                            <a:srgbClr val="000000"/>
                          </a:solidFill>
                          <a:latin typeface="Times New Roman"/>
                          <a:ea typeface="Calibri"/>
                        </a:rPr>
                        <a:t>Information Collection </a:t>
                      </a:r>
                      <a:endParaRPr lang="en-IE" sz="1600" dirty="0">
                        <a:latin typeface="Times New Roman"/>
                        <a:ea typeface="Calibri"/>
                      </a:endParaRPr>
                    </a:p>
                  </a:txBody>
                  <a:tcPr marL="51143" marR="5114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i="1">
                          <a:solidFill>
                            <a:srgbClr val="000000"/>
                          </a:solidFill>
                          <a:latin typeface="Times New Roman"/>
                          <a:ea typeface="Calibri"/>
                        </a:rPr>
                        <a:t>Surveillance</a:t>
                      </a:r>
                      <a:endParaRPr lang="en-IE" sz="160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a:solidFill>
                            <a:srgbClr val="000000"/>
                          </a:solidFill>
                          <a:latin typeface="Times New Roman"/>
                          <a:ea typeface="Calibri"/>
                        </a:rPr>
                        <a:t>Watching, listening to, or recording of an individual’s activities</a:t>
                      </a:r>
                      <a:endParaRPr lang="en-IE" sz="160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vMerge="1">
                  <a:txBody>
                    <a:bodyPr/>
                    <a:lstStyle/>
                    <a:p>
                      <a:endParaRPr lang="en-IE"/>
                    </a:p>
                  </a:txBody>
                  <a:tcPr/>
                </a:tc>
                <a:tc>
                  <a:txBody>
                    <a:bodyPr/>
                    <a:lstStyle/>
                    <a:p>
                      <a:pPr marL="24765" algn="just">
                        <a:lnSpc>
                          <a:spcPct val="115000"/>
                        </a:lnSpc>
                        <a:spcAft>
                          <a:spcPts val="0"/>
                        </a:spcAft>
                      </a:pPr>
                      <a:r>
                        <a:rPr lang="en-IE" sz="1600" i="1" dirty="0">
                          <a:solidFill>
                            <a:srgbClr val="000000"/>
                          </a:solidFill>
                          <a:latin typeface="Times New Roman"/>
                          <a:ea typeface="Calibri"/>
                        </a:rPr>
                        <a:t>Interrogation</a:t>
                      </a:r>
                      <a:endParaRPr lang="en-IE" sz="1600" dirty="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a:solidFill>
                            <a:srgbClr val="000000"/>
                          </a:solidFill>
                          <a:latin typeface="Times New Roman"/>
                          <a:ea typeface="Calibri"/>
                        </a:rPr>
                        <a:t>Various forms of questioning or probing for information</a:t>
                      </a:r>
                      <a:endParaRPr lang="en-IE" sz="160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rowSpan="5">
                  <a:txBody>
                    <a:bodyPr/>
                    <a:lstStyle/>
                    <a:p>
                      <a:pPr>
                        <a:lnSpc>
                          <a:spcPct val="115000"/>
                        </a:lnSpc>
                        <a:spcAft>
                          <a:spcPts val="0"/>
                        </a:spcAft>
                      </a:pPr>
                      <a:r>
                        <a:rPr lang="en-IE" sz="1600">
                          <a:solidFill>
                            <a:srgbClr val="000000"/>
                          </a:solidFill>
                          <a:latin typeface="Times New Roman"/>
                          <a:ea typeface="Calibri"/>
                        </a:rPr>
                        <a:t>Information Processing</a:t>
                      </a:r>
                      <a:endParaRPr lang="en-IE" sz="1600">
                        <a:latin typeface="Times New Roman"/>
                        <a:ea typeface="Calibri"/>
                      </a:endParaRPr>
                    </a:p>
                  </a:txBody>
                  <a:tcPr marL="51143" marR="5114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i="1" dirty="0">
                          <a:solidFill>
                            <a:srgbClr val="000000"/>
                          </a:solidFill>
                          <a:latin typeface="Times New Roman"/>
                          <a:ea typeface="Calibri"/>
                        </a:rPr>
                        <a:t>Aggregation</a:t>
                      </a:r>
                      <a:endParaRPr lang="en-IE" sz="1600" dirty="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a:solidFill>
                            <a:srgbClr val="000000"/>
                          </a:solidFill>
                          <a:latin typeface="Times New Roman"/>
                          <a:ea typeface="Calibri"/>
                        </a:rPr>
                        <a:t>The combination of various pieces of data about a person</a:t>
                      </a:r>
                      <a:endParaRPr lang="en-IE" sz="160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vMerge="1">
                  <a:txBody>
                    <a:bodyPr/>
                    <a:lstStyle/>
                    <a:p>
                      <a:endParaRPr lang="en-IE"/>
                    </a:p>
                  </a:txBody>
                  <a:tcPr/>
                </a:tc>
                <a:tc>
                  <a:txBody>
                    <a:bodyPr/>
                    <a:lstStyle/>
                    <a:p>
                      <a:pPr>
                        <a:lnSpc>
                          <a:spcPct val="115000"/>
                        </a:lnSpc>
                        <a:spcAft>
                          <a:spcPts val="0"/>
                        </a:spcAft>
                      </a:pPr>
                      <a:r>
                        <a:rPr lang="en-IE" sz="1600" i="1" dirty="0">
                          <a:solidFill>
                            <a:srgbClr val="000000"/>
                          </a:solidFill>
                          <a:latin typeface="Times New Roman"/>
                          <a:ea typeface="Calibri"/>
                        </a:rPr>
                        <a:t>Identification</a:t>
                      </a:r>
                      <a:endParaRPr lang="en-IE" sz="1600" dirty="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solidFill>
                            <a:srgbClr val="000000"/>
                          </a:solidFill>
                          <a:latin typeface="Times New Roman"/>
                          <a:ea typeface="Calibri"/>
                        </a:rPr>
                        <a:t>Linking information to particular individuals</a:t>
                      </a:r>
                      <a:endParaRPr lang="en-IE" sz="1600" dirty="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vMerge="1">
                  <a:txBody>
                    <a:bodyPr/>
                    <a:lstStyle/>
                    <a:p>
                      <a:endParaRPr lang="en-IE"/>
                    </a:p>
                  </a:txBody>
                  <a:tcPr/>
                </a:tc>
                <a:tc>
                  <a:txBody>
                    <a:bodyPr/>
                    <a:lstStyle/>
                    <a:p>
                      <a:pPr>
                        <a:lnSpc>
                          <a:spcPct val="115000"/>
                        </a:lnSpc>
                        <a:spcAft>
                          <a:spcPts val="0"/>
                        </a:spcAft>
                      </a:pPr>
                      <a:r>
                        <a:rPr lang="en-IE" sz="1600" i="1" dirty="0">
                          <a:solidFill>
                            <a:srgbClr val="000000"/>
                          </a:solidFill>
                          <a:latin typeface="Times New Roman"/>
                          <a:ea typeface="Calibri"/>
                        </a:rPr>
                        <a:t>Insecurity</a:t>
                      </a:r>
                      <a:endParaRPr lang="en-IE" sz="1600" dirty="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a:solidFill>
                            <a:srgbClr val="000000"/>
                          </a:solidFill>
                          <a:latin typeface="Times New Roman"/>
                          <a:ea typeface="Calibri"/>
                        </a:rPr>
                        <a:t>Carelessness in protecting stored information from leaks and improper access</a:t>
                      </a:r>
                      <a:endParaRPr lang="en-IE" sz="160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vMerge="1">
                  <a:txBody>
                    <a:bodyPr/>
                    <a:lstStyle/>
                    <a:p>
                      <a:endParaRPr lang="en-IE"/>
                    </a:p>
                  </a:txBody>
                  <a:tcPr/>
                </a:tc>
                <a:tc>
                  <a:txBody>
                    <a:bodyPr/>
                    <a:lstStyle/>
                    <a:p>
                      <a:pPr>
                        <a:lnSpc>
                          <a:spcPct val="115000"/>
                        </a:lnSpc>
                        <a:spcAft>
                          <a:spcPts val="0"/>
                        </a:spcAft>
                      </a:pPr>
                      <a:r>
                        <a:rPr lang="en-IE" sz="1600" i="1" dirty="0">
                          <a:solidFill>
                            <a:srgbClr val="000000"/>
                          </a:solidFill>
                          <a:latin typeface="Times New Roman"/>
                          <a:ea typeface="Calibri"/>
                        </a:rPr>
                        <a:t>Secondary Use</a:t>
                      </a:r>
                      <a:endParaRPr lang="en-IE" sz="1600" dirty="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solidFill>
                            <a:srgbClr val="000000"/>
                          </a:solidFill>
                          <a:latin typeface="Times New Roman"/>
                          <a:ea typeface="Calibri"/>
                        </a:rPr>
                        <a:t>Use of information collected for one purpose for a different purpose without the data subject’s consent</a:t>
                      </a:r>
                      <a:endParaRPr lang="en-IE" sz="1600" dirty="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960">
                <a:tc vMerge="1">
                  <a:txBody>
                    <a:bodyPr/>
                    <a:lstStyle/>
                    <a:p>
                      <a:endParaRPr lang="en-IE"/>
                    </a:p>
                  </a:txBody>
                  <a:tcPr/>
                </a:tc>
                <a:tc>
                  <a:txBody>
                    <a:bodyPr/>
                    <a:lstStyle/>
                    <a:p>
                      <a:pPr>
                        <a:lnSpc>
                          <a:spcPct val="115000"/>
                        </a:lnSpc>
                        <a:spcAft>
                          <a:spcPts val="0"/>
                        </a:spcAft>
                      </a:pPr>
                      <a:r>
                        <a:rPr lang="en-IE" sz="1600" i="1">
                          <a:solidFill>
                            <a:srgbClr val="000000"/>
                          </a:solidFill>
                          <a:latin typeface="Times New Roman"/>
                          <a:ea typeface="Calibri"/>
                        </a:rPr>
                        <a:t>Exclusion</a:t>
                      </a:r>
                      <a:endParaRPr lang="en-IE" sz="160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solidFill>
                            <a:srgbClr val="000000"/>
                          </a:solidFill>
                          <a:latin typeface="Times New Roman"/>
                          <a:ea typeface="Calibri"/>
                        </a:rPr>
                        <a:t>Failure to allow </a:t>
                      </a:r>
                      <a:r>
                        <a:rPr lang="en-IE" sz="1600" dirty="0" smtClean="0">
                          <a:solidFill>
                            <a:srgbClr val="000000"/>
                          </a:solidFill>
                          <a:latin typeface="Times New Roman"/>
                          <a:ea typeface="Calibri"/>
                        </a:rPr>
                        <a:t>the</a:t>
                      </a:r>
                      <a:r>
                        <a:rPr lang="en-IE" sz="1600" baseline="0" dirty="0" smtClean="0">
                          <a:solidFill>
                            <a:srgbClr val="000000"/>
                          </a:solidFill>
                          <a:latin typeface="Times New Roman"/>
                          <a:ea typeface="Calibri"/>
                        </a:rPr>
                        <a:t> </a:t>
                      </a:r>
                      <a:r>
                        <a:rPr lang="en-IE" sz="1600" dirty="0" smtClean="0">
                          <a:solidFill>
                            <a:srgbClr val="000000"/>
                          </a:solidFill>
                          <a:latin typeface="Times New Roman"/>
                          <a:ea typeface="Calibri"/>
                        </a:rPr>
                        <a:t>data </a:t>
                      </a:r>
                      <a:r>
                        <a:rPr lang="en-IE" sz="1600" dirty="0">
                          <a:solidFill>
                            <a:srgbClr val="000000"/>
                          </a:solidFill>
                          <a:latin typeface="Times New Roman"/>
                          <a:ea typeface="Calibri"/>
                        </a:rPr>
                        <a:t>subject to know about the data that others have about her and participate in its handling and use, including being barred from being able to access and correct </a:t>
                      </a:r>
                      <a:r>
                        <a:rPr lang="en-IE" sz="1600" dirty="0" smtClean="0">
                          <a:solidFill>
                            <a:srgbClr val="000000"/>
                          </a:solidFill>
                          <a:latin typeface="Times New Roman"/>
                          <a:ea typeface="Calibri"/>
                        </a:rPr>
                        <a:t>errors</a:t>
                      </a:r>
                      <a:endParaRPr lang="en-IE" sz="1600" dirty="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rowSpan="7">
                  <a:txBody>
                    <a:bodyPr/>
                    <a:lstStyle/>
                    <a:p>
                      <a:pPr>
                        <a:lnSpc>
                          <a:spcPct val="115000"/>
                        </a:lnSpc>
                        <a:spcAft>
                          <a:spcPts val="0"/>
                        </a:spcAft>
                      </a:pPr>
                      <a:r>
                        <a:rPr lang="en-IE" sz="1600">
                          <a:solidFill>
                            <a:srgbClr val="000000"/>
                          </a:solidFill>
                          <a:latin typeface="Times New Roman"/>
                          <a:ea typeface="Calibri"/>
                        </a:rPr>
                        <a:t>Information Dissemination</a:t>
                      </a:r>
                      <a:endParaRPr lang="en-IE" sz="1600">
                        <a:latin typeface="Times New Roman"/>
                        <a:ea typeface="Calibri"/>
                      </a:endParaRPr>
                    </a:p>
                  </a:txBody>
                  <a:tcPr marL="51143" marR="5114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i="1">
                          <a:solidFill>
                            <a:srgbClr val="000000"/>
                          </a:solidFill>
                          <a:latin typeface="Times New Roman"/>
                          <a:ea typeface="Calibri"/>
                        </a:rPr>
                        <a:t>Breach of Confidentiality</a:t>
                      </a:r>
                      <a:endParaRPr lang="en-IE" sz="160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solidFill>
                            <a:srgbClr val="000000"/>
                          </a:solidFill>
                          <a:latin typeface="Times New Roman"/>
                          <a:ea typeface="Calibri"/>
                        </a:rPr>
                        <a:t>Breaking a promise to keep a person’s information confidential</a:t>
                      </a:r>
                      <a:endParaRPr lang="en-IE" sz="1600" dirty="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vMerge="1">
                  <a:txBody>
                    <a:bodyPr/>
                    <a:lstStyle/>
                    <a:p>
                      <a:endParaRPr lang="en-IE"/>
                    </a:p>
                  </a:txBody>
                  <a:tcPr/>
                </a:tc>
                <a:tc>
                  <a:txBody>
                    <a:bodyPr/>
                    <a:lstStyle/>
                    <a:p>
                      <a:pPr>
                        <a:lnSpc>
                          <a:spcPct val="115000"/>
                        </a:lnSpc>
                        <a:spcAft>
                          <a:spcPts val="0"/>
                        </a:spcAft>
                      </a:pPr>
                      <a:r>
                        <a:rPr lang="en-IE" sz="1600" i="1">
                          <a:solidFill>
                            <a:srgbClr val="000000"/>
                          </a:solidFill>
                          <a:latin typeface="Times New Roman"/>
                          <a:ea typeface="Calibri"/>
                        </a:rPr>
                        <a:t>Disclosure</a:t>
                      </a:r>
                      <a:endParaRPr lang="en-IE" sz="160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solidFill>
                            <a:srgbClr val="000000"/>
                          </a:solidFill>
                          <a:latin typeface="Times New Roman"/>
                          <a:ea typeface="Calibri"/>
                        </a:rPr>
                        <a:t>Revelation of information about a person that impacts the way others judge her character</a:t>
                      </a:r>
                      <a:endParaRPr lang="en-IE" sz="1600" dirty="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vMerge="1">
                  <a:txBody>
                    <a:bodyPr/>
                    <a:lstStyle/>
                    <a:p>
                      <a:endParaRPr lang="en-IE"/>
                    </a:p>
                  </a:txBody>
                  <a:tcPr/>
                </a:tc>
                <a:tc>
                  <a:txBody>
                    <a:bodyPr/>
                    <a:lstStyle/>
                    <a:p>
                      <a:pPr>
                        <a:lnSpc>
                          <a:spcPct val="115000"/>
                        </a:lnSpc>
                        <a:spcAft>
                          <a:spcPts val="0"/>
                        </a:spcAft>
                      </a:pPr>
                      <a:r>
                        <a:rPr lang="en-IE" sz="1600" i="1">
                          <a:solidFill>
                            <a:srgbClr val="000000"/>
                          </a:solidFill>
                          <a:latin typeface="Times New Roman"/>
                          <a:ea typeface="Calibri"/>
                        </a:rPr>
                        <a:t>Exposure</a:t>
                      </a:r>
                      <a:endParaRPr lang="en-IE" sz="160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solidFill>
                            <a:srgbClr val="000000"/>
                          </a:solidFill>
                          <a:latin typeface="Times New Roman"/>
                          <a:ea typeface="Calibri"/>
                        </a:rPr>
                        <a:t>Revealing another’s nudity, grief, or bodily functions</a:t>
                      </a:r>
                      <a:endParaRPr lang="en-IE" sz="1600" dirty="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vMerge="1">
                  <a:txBody>
                    <a:bodyPr/>
                    <a:lstStyle/>
                    <a:p>
                      <a:endParaRPr lang="en-IE"/>
                    </a:p>
                  </a:txBody>
                  <a:tcPr/>
                </a:tc>
                <a:tc>
                  <a:txBody>
                    <a:bodyPr/>
                    <a:lstStyle/>
                    <a:p>
                      <a:pPr>
                        <a:lnSpc>
                          <a:spcPct val="115000"/>
                        </a:lnSpc>
                        <a:spcAft>
                          <a:spcPts val="0"/>
                        </a:spcAft>
                      </a:pPr>
                      <a:r>
                        <a:rPr lang="en-IE" sz="1600" i="1">
                          <a:solidFill>
                            <a:srgbClr val="000000"/>
                          </a:solidFill>
                          <a:latin typeface="Times New Roman"/>
                          <a:ea typeface="Calibri"/>
                        </a:rPr>
                        <a:t>Increased Accessibility</a:t>
                      </a:r>
                      <a:endParaRPr lang="en-IE" sz="160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solidFill>
                            <a:srgbClr val="000000"/>
                          </a:solidFill>
                          <a:latin typeface="Times New Roman"/>
                          <a:ea typeface="Calibri"/>
                        </a:rPr>
                        <a:t>Amplifying the accessibility of information</a:t>
                      </a:r>
                      <a:endParaRPr lang="en-IE" sz="1600" dirty="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vMerge="1">
                  <a:txBody>
                    <a:bodyPr/>
                    <a:lstStyle/>
                    <a:p>
                      <a:endParaRPr lang="en-IE"/>
                    </a:p>
                  </a:txBody>
                  <a:tcPr/>
                </a:tc>
                <a:tc>
                  <a:txBody>
                    <a:bodyPr/>
                    <a:lstStyle/>
                    <a:p>
                      <a:pPr>
                        <a:lnSpc>
                          <a:spcPct val="115000"/>
                        </a:lnSpc>
                        <a:spcAft>
                          <a:spcPts val="0"/>
                        </a:spcAft>
                      </a:pPr>
                      <a:r>
                        <a:rPr lang="en-IE" sz="1600" i="1">
                          <a:solidFill>
                            <a:srgbClr val="000000"/>
                          </a:solidFill>
                          <a:latin typeface="Times New Roman"/>
                          <a:ea typeface="Calibri"/>
                        </a:rPr>
                        <a:t>Blackmail</a:t>
                      </a:r>
                      <a:endParaRPr lang="en-IE" sz="160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solidFill>
                            <a:srgbClr val="000000"/>
                          </a:solidFill>
                          <a:latin typeface="Times New Roman"/>
                          <a:ea typeface="Calibri"/>
                        </a:rPr>
                        <a:t>Threat to disclose personal information</a:t>
                      </a:r>
                      <a:endParaRPr lang="en-IE" sz="1600" dirty="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vMerge="1">
                  <a:txBody>
                    <a:bodyPr/>
                    <a:lstStyle/>
                    <a:p>
                      <a:endParaRPr lang="en-IE"/>
                    </a:p>
                  </a:txBody>
                  <a:tcPr/>
                </a:tc>
                <a:tc>
                  <a:txBody>
                    <a:bodyPr/>
                    <a:lstStyle/>
                    <a:p>
                      <a:pPr>
                        <a:lnSpc>
                          <a:spcPct val="115000"/>
                        </a:lnSpc>
                        <a:spcAft>
                          <a:spcPts val="0"/>
                        </a:spcAft>
                      </a:pPr>
                      <a:r>
                        <a:rPr lang="en-IE" sz="1600" i="1" dirty="0">
                          <a:solidFill>
                            <a:srgbClr val="000000"/>
                          </a:solidFill>
                          <a:latin typeface="Times New Roman"/>
                          <a:ea typeface="Calibri"/>
                        </a:rPr>
                        <a:t>Appropriation</a:t>
                      </a:r>
                      <a:endParaRPr lang="en-IE" sz="1600" dirty="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solidFill>
                            <a:srgbClr val="000000"/>
                          </a:solidFill>
                          <a:latin typeface="Times New Roman"/>
                          <a:ea typeface="Calibri"/>
                        </a:rPr>
                        <a:t>The use of the data subject’s identity to serve the aims and interests of another</a:t>
                      </a:r>
                      <a:endParaRPr lang="en-IE" sz="1600" dirty="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vMerge="1">
                  <a:txBody>
                    <a:bodyPr/>
                    <a:lstStyle/>
                    <a:p>
                      <a:endParaRPr lang="en-IE"/>
                    </a:p>
                  </a:txBody>
                  <a:tcPr/>
                </a:tc>
                <a:tc>
                  <a:txBody>
                    <a:bodyPr/>
                    <a:lstStyle/>
                    <a:p>
                      <a:pPr>
                        <a:lnSpc>
                          <a:spcPct val="115000"/>
                        </a:lnSpc>
                        <a:spcAft>
                          <a:spcPts val="0"/>
                        </a:spcAft>
                      </a:pPr>
                      <a:r>
                        <a:rPr lang="en-IE" sz="1600" i="1">
                          <a:solidFill>
                            <a:srgbClr val="000000"/>
                          </a:solidFill>
                          <a:latin typeface="Times New Roman"/>
                          <a:ea typeface="Calibri"/>
                        </a:rPr>
                        <a:t>Distortion</a:t>
                      </a:r>
                      <a:endParaRPr lang="en-IE" sz="160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solidFill>
                            <a:srgbClr val="000000"/>
                          </a:solidFill>
                          <a:latin typeface="Times New Roman"/>
                          <a:ea typeface="Calibri"/>
                        </a:rPr>
                        <a:t>Dissemination of false or misleading information about individuals</a:t>
                      </a:r>
                      <a:endParaRPr lang="en-IE" sz="1600" dirty="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rowSpan="2">
                  <a:txBody>
                    <a:bodyPr/>
                    <a:lstStyle/>
                    <a:p>
                      <a:pPr>
                        <a:lnSpc>
                          <a:spcPct val="115000"/>
                        </a:lnSpc>
                        <a:spcAft>
                          <a:spcPts val="0"/>
                        </a:spcAft>
                      </a:pPr>
                      <a:r>
                        <a:rPr lang="en-IE" sz="1600">
                          <a:solidFill>
                            <a:srgbClr val="000000"/>
                          </a:solidFill>
                          <a:latin typeface="Times New Roman"/>
                          <a:ea typeface="Calibri"/>
                        </a:rPr>
                        <a:t>Invasion</a:t>
                      </a:r>
                      <a:endParaRPr lang="en-IE" sz="1600">
                        <a:latin typeface="Times New Roman"/>
                        <a:ea typeface="Calibri"/>
                      </a:endParaRPr>
                    </a:p>
                  </a:txBody>
                  <a:tcPr marL="51143" marR="5114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i="1">
                          <a:solidFill>
                            <a:srgbClr val="000000"/>
                          </a:solidFill>
                          <a:latin typeface="Times New Roman"/>
                          <a:ea typeface="Calibri"/>
                        </a:rPr>
                        <a:t>Intrusion</a:t>
                      </a:r>
                      <a:endParaRPr lang="en-IE" sz="160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solidFill>
                            <a:srgbClr val="000000"/>
                          </a:solidFill>
                          <a:latin typeface="Times New Roman"/>
                          <a:ea typeface="Calibri"/>
                        </a:rPr>
                        <a:t>Invasive acts that disturb one’s tranquillity or solitude</a:t>
                      </a:r>
                      <a:endParaRPr lang="en-IE" sz="1600" dirty="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vMerge="1">
                  <a:txBody>
                    <a:bodyPr/>
                    <a:lstStyle/>
                    <a:p>
                      <a:endParaRPr lang="en-IE"/>
                    </a:p>
                  </a:txBody>
                  <a:tcPr/>
                </a:tc>
                <a:tc>
                  <a:txBody>
                    <a:bodyPr/>
                    <a:lstStyle/>
                    <a:p>
                      <a:pPr algn="just">
                        <a:lnSpc>
                          <a:spcPct val="115000"/>
                        </a:lnSpc>
                        <a:spcAft>
                          <a:spcPts val="0"/>
                        </a:spcAft>
                      </a:pPr>
                      <a:r>
                        <a:rPr lang="en-IE" sz="1600" i="1">
                          <a:solidFill>
                            <a:srgbClr val="000000"/>
                          </a:solidFill>
                          <a:latin typeface="Times New Roman"/>
                          <a:ea typeface="Calibri"/>
                        </a:rPr>
                        <a:t>Decisional Interference </a:t>
                      </a:r>
                      <a:endParaRPr lang="en-IE" sz="1600">
                        <a:latin typeface="Times New Roman"/>
                        <a:ea typeface="Calibri"/>
                      </a:endParaRPr>
                    </a:p>
                  </a:txBody>
                  <a:tcPr marL="51143" marR="5114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E" sz="1600" dirty="0">
                          <a:solidFill>
                            <a:srgbClr val="000000"/>
                          </a:solidFill>
                          <a:latin typeface="Times New Roman"/>
                          <a:ea typeface="Calibri"/>
                        </a:rPr>
                        <a:t>Incursion into the data subject’s decisions regarding her private affairs</a:t>
                      </a:r>
                      <a:endParaRPr lang="en-IE" sz="1600" dirty="0">
                        <a:latin typeface="Times New Roman"/>
                        <a:ea typeface="Calibri"/>
                      </a:endParaRPr>
                    </a:p>
                  </a:txBody>
                  <a:tcPr marL="51143" marR="5114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179512" y="1628800"/>
            <a:ext cx="8784976" cy="522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normAutofit/>
          </a:bodyPr>
          <a:lstStyle/>
          <a:p>
            <a:r>
              <a:rPr lang="en-IE" dirty="0" smtClean="0"/>
              <a:t>The politics of urban data</a:t>
            </a:r>
          </a:p>
        </p:txBody>
      </p:sp>
      <p:grpSp>
        <p:nvGrpSpPr>
          <p:cNvPr id="3" name="Group 1"/>
          <p:cNvGrpSpPr/>
          <p:nvPr/>
        </p:nvGrpSpPr>
        <p:grpSpPr>
          <a:xfrm>
            <a:off x="1750040" y="1767131"/>
            <a:ext cx="6029328" cy="4978027"/>
            <a:chOff x="2830160" y="980728"/>
            <a:chExt cx="6029328" cy="5112568"/>
          </a:xfrm>
        </p:grpSpPr>
        <p:sp>
          <p:nvSpPr>
            <p:cNvPr id="31" name="TextBox 30"/>
            <p:cNvSpPr txBox="1"/>
            <p:nvPr/>
          </p:nvSpPr>
          <p:spPr>
            <a:xfrm>
              <a:off x="3131840" y="5213208"/>
              <a:ext cx="2265152" cy="523220"/>
            </a:xfrm>
            <a:prstGeom prst="rect">
              <a:avLst/>
            </a:prstGeom>
            <a:noFill/>
            <a:ln>
              <a:solidFill>
                <a:schemeClr val="tx1"/>
              </a:solidFill>
            </a:ln>
          </p:spPr>
          <p:txBody>
            <a:bodyPr wrap="square" rtlCol="0">
              <a:spAutoFit/>
            </a:bodyPr>
            <a:lstStyle/>
            <a:p>
              <a:pPr algn="ctr"/>
              <a:r>
                <a:rPr lang="en-IE" sz="1400" dirty="0" smtClean="0"/>
                <a:t>Material Platform</a:t>
              </a:r>
            </a:p>
            <a:p>
              <a:pPr algn="ctr"/>
              <a:r>
                <a:rPr lang="en-IE" sz="1400" dirty="0" smtClean="0"/>
                <a:t>(infrastructure – hardware)</a:t>
              </a:r>
              <a:endParaRPr lang="en-IE" sz="1400" dirty="0"/>
            </a:p>
          </p:txBody>
        </p:sp>
        <p:sp>
          <p:nvSpPr>
            <p:cNvPr id="32" name="TextBox 31"/>
            <p:cNvSpPr txBox="1"/>
            <p:nvPr/>
          </p:nvSpPr>
          <p:spPr>
            <a:xfrm>
              <a:off x="3131840" y="4509120"/>
              <a:ext cx="2265152" cy="523220"/>
            </a:xfrm>
            <a:prstGeom prst="rect">
              <a:avLst/>
            </a:prstGeom>
            <a:noFill/>
            <a:ln>
              <a:solidFill>
                <a:schemeClr val="tx1"/>
              </a:solidFill>
            </a:ln>
          </p:spPr>
          <p:txBody>
            <a:bodyPr wrap="square" rtlCol="0">
              <a:spAutoFit/>
            </a:bodyPr>
            <a:lstStyle/>
            <a:p>
              <a:pPr algn="ctr"/>
              <a:r>
                <a:rPr lang="en-IE" sz="1400" dirty="0" smtClean="0"/>
                <a:t>Code Platform</a:t>
              </a:r>
            </a:p>
            <a:p>
              <a:pPr algn="ctr"/>
              <a:r>
                <a:rPr lang="en-IE" sz="1400" dirty="0"/>
                <a:t>(</a:t>
              </a:r>
              <a:r>
                <a:rPr lang="en-IE" sz="1400" dirty="0" smtClean="0"/>
                <a:t>operating system)</a:t>
              </a:r>
            </a:p>
          </p:txBody>
        </p:sp>
        <p:sp>
          <p:nvSpPr>
            <p:cNvPr id="33" name="TextBox 32"/>
            <p:cNvSpPr txBox="1"/>
            <p:nvPr/>
          </p:nvSpPr>
          <p:spPr>
            <a:xfrm>
              <a:off x="3131840" y="3337828"/>
              <a:ext cx="2284912" cy="523220"/>
            </a:xfrm>
            <a:prstGeom prst="rect">
              <a:avLst/>
            </a:prstGeom>
            <a:noFill/>
            <a:ln>
              <a:solidFill>
                <a:schemeClr val="tx1"/>
              </a:solidFill>
            </a:ln>
          </p:spPr>
          <p:txBody>
            <a:bodyPr wrap="square" rtlCol="0">
              <a:spAutoFit/>
            </a:bodyPr>
            <a:lstStyle/>
            <a:p>
              <a:pPr algn="ctr"/>
              <a:r>
                <a:rPr lang="en-IE" sz="1400" dirty="0" smtClean="0"/>
                <a:t>Code/algorithms </a:t>
              </a:r>
            </a:p>
            <a:p>
              <a:pPr algn="ctr"/>
              <a:r>
                <a:rPr lang="en-IE" sz="1400" dirty="0" smtClean="0"/>
                <a:t>(software)</a:t>
              </a:r>
              <a:endParaRPr lang="en-IE" sz="1400" dirty="0"/>
            </a:p>
          </p:txBody>
        </p:sp>
        <p:sp>
          <p:nvSpPr>
            <p:cNvPr id="34" name="TextBox 33"/>
            <p:cNvSpPr txBox="1"/>
            <p:nvPr/>
          </p:nvSpPr>
          <p:spPr>
            <a:xfrm>
              <a:off x="3131840" y="4026262"/>
              <a:ext cx="2284408" cy="316095"/>
            </a:xfrm>
            <a:prstGeom prst="rect">
              <a:avLst/>
            </a:prstGeom>
            <a:noFill/>
            <a:ln>
              <a:solidFill>
                <a:schemeClr val="tx1"/>
              </a:solidFill>
            </a:ln>
          </p:spPr>
          <p:txBody>
            <a:bodyPr wrap="square" rtlCol="0">
              <a:spAutoFit/>
            </a:bodyPr>
            <a:lstStyle/>
            <a:p>
              <a:pPr algn="ctr"/>
              <a:r>
                <a:rPr lang="en-IE" sz="1400" dirty="0" smtClean="0"/>
                <a:t>Data(base)</a:t>
              </a:r>
              <a:endParaRPr lang="en-IE" sz="1400" dirty="0"/>
            </a:p>
          </p:txBody>
        </p:sp>
        <p:sp>
          <p:nvSpPr>
            <p:cNvPr id="35" name="TextBox 34"/>
            <p:cNvSpPr txBox="1"/>
            <p:nvPr/>
          </p:nvSpPr>
          <p:spPr>
            <a:xfrm>
              <a:off x="3131840" y="2833191"/>
              <a:ext cx="2265152" cy="307777"/>
            </a:xfrm>
            <a:prstGeom prst="rect">
              <a:avLst/>
            </a:prstGeom>
            <a:noFill/>
            <a:ln>
              <a:solidFill>
                <a:schemeClr val="tx1"/>
              </a:solidFill>
            </a:ln>
          </p:spPr>
          <p:txBody>
            <a:bodyPr wrap="square" rtlCol="0">
              <a:spAutoFit/>
            </a:bodyPr>
            <a:lstStyle/>
            <a:p>
              <a:pPr algn="ctr"/>
              <a:r>
                <a:rPr lang="en-IE" sz="1400" dirty="0" smtClean="0"/>
                <a:t>Interface</a:t>
              </a:r>
              <a:endParaRPr lang="en-IE" sz="1400" dirty="0"/>
            </a:p>
          </p:txBody>
        </p:sp>
        <p:sp>
          <p:nvSpPr>
            <p:cNvPr id="36" name="TextBox 35"/>
            <p:cNvSpPr txBox="1"/>
            <p:nvPr/>
          </p:nvSpPr>
          <p:spPr>
            <a:xfrm>
              <a:off x="3131840" y="2132856"/>
              <a:ext cx="2265152" cy="523220"/>
            </a:xfrm>
            <a:prstGeom prst="rect">
              <a:avLst/>
            </a:prstGeom>
            <a:noFill/>
            <a:ln>
              <a:solidFill>
                <a:schemeClr val="tx1"/>
              </a:solidFill>
            </a:ln>
          </p:spPr>
          <p:txBody>
            <a:bodyPr wrap="square" rtlCol="0">
              <a:spAutoFit/>
            </a:bodyPr>
            <a:lstStyle/>
            <a:p>
              <a:pPr algn="ctr"/>
              <a:r>
                <a:rPr lang="en-US" sz="1400" dirty="0" smtClean="0"/>
                <a:t>Reception/Operation (user/usage)</a:t>
              </a:r>
              <a:endParaRPr lang="en-IE" sz="1400" dirty="0"/>
            </a:p>
          </p:txBody>
        </p:sp>
        <p:sp>
          <p:nvSpPr>
            <p:cNvPr id="37" name="TextBox 36"/>
            <p:cNvSpPr txBox="1"/>
            <p:nvPr/>
          </p:nvSpPr>
          <p:spPr>
            <a:xfrm>
              <a:off x="5940152" y="2060848"/>
              <a:ext cx="2596472" cy="307777"/>
            </a:xfrm>
            <a:prstGeom prst="rect">
              <a:avLst/>
            </a:prstGeom>
            <a:noFill/>
            <a:ln>
              <a:solidFill>
                <a:schemeClr val="tx1"/>
              </a:solidFill>
            </a:ln>
          </p:spPr>
          <p:txBody>
            <a:bodyPr wrap="square" rtlCol="0">
              <a:spAutoFit/>
            </a:bodyPr>
            <a:lstStyle/>
            <a:p>
              <a:pPr algn="ctr"/>
              <a:r>
                <a:rPr lang="en-IE" sz="1400" dirty="0" smtClean="0"/>
                <a:t>Systems</a:t>
              </a:r>
              <a:r>
                <a:rPr lang="en-GB" sz="1400" dirty="0" smtClean="0"/>
                <a:t> of thought </a:t>
              </a:r>
            </a:p>
          </p:txBody>
        </p:sp>
        <p:sp>
          <p:nvSpPr>
            <p:cNvPr id="38" name="TextBox 37"/>
            <p:cNvSpPr txBox="1"/>
            <p:nvPr/>
          </p:nvSpPr>
          <p:spPr>
            <a:xfrm>
              <a:off x="5940152" y="2442697"/>
              <a:ext cx="2596472" cy="307777"/>
            </a:xfrm>
            <a:prstGeom prst="rect">
              <a:avLst/>
            </a:prstGeom>
            <a:noFill/>
            <a:ln>
              <a:solidFill>
                <a:schemeClr val="tx1"/>
              </a:solidFill>
            </a:ln>
          </p:spPr>
          <p:txBody>
            <a:bodyPr wrap="square" rtlCol="0">
              <a:spAutoFit/>
            </a:bodyPr>
            <a:lstStyle/>
            <a:p>
              <a:pPr algn="ctr"/>
              <a:r>
                <a:rPr lang="en-IE" sz="1400" dirty="0" smtClean="0"/>
                <a:t>Forms of knowledge </a:t>
              </a:r>
              <a:r>
                <a:rPr lang="en-GB" sz="1400" dirty="0" smtClean="0"/>
                <a:t> </a:t>
              </a:r>
            </a:p>
          </p:txBody>
        </p:sp>
        <p:sp>
          <p:nvSpPr>
            <p:cNvPr id="39" name="TextBox 38"/>
            <p:cNvSpPr txBox="1"/>
            <p:nvPr/>
          </p:nvSpPr>
          <p:spPr>
            <a:xfrm>
              <a:off x="5949616" y="3206395"/>
              <a:ext cx="2596472" cy="307777"/>
            </a:xfrm>
            <a:prstGeom prst="rect">
              <a:avLst/>
            </a:prstGeom>
            <a:noFill/>
            <a:ln>
              <a:solidFill>
                <a:schemeClr val="tx1"/>
              </a:solidFill>
            </a:ln>
          </p:spPr>
          <p:txBody>
            <a:bodyPr wrap="square" rtlCol="0">
              <a:spAutoFit/>
            </a:bodyPr>
            <a:lstStyle/>
            <a:p>
              <a:pPr algn="ctr"/>
              <a:r>
                <a:rPr lang="en-IE" sz="1400" dirty="0" smtClean="0"/>
                <a:t>Finance </a:t>
              </a:r>
              <a:r>
                <a:rPr lang="en-GB" sz="1400" dirty="0" smtClean="0"/>
                <a:t> </a:t>
              </a:r>
            </a:p>
          </p:txBody>
        </p:sp>
        <p:sp>
          <p:nvSpPr>
            <p:cNvPr id="40" name="TextBox 39"/>
            <p:cNvSpPr txBox="1"/>
            <p:nvPr/>
          </p:nvSpPr>
          <p:spPr>
            <a:xfrm>
              <a:off x="5949616" y="3588244"/>
              <a:ext cx="2596472" cy="307777"/>
            </a:xfrm>
            <a:prstGeom prst="rect">
              <a:avLst/>
            </a:prstGeom>
            <a:noFill/>
            <a:ln>
              <a:solidFill>
                <a:schemeClr val="tx1"/>
              </a:solidFill>
            </a:ln>
          </p:spPr>
          <p:txBody>
            <a:bodyPr wrap="square" rtlCol="0">
              <a:spAutoFit/>
            </a:bodyPr>
            <a:lstStyle/>
            <a:p>
              <a:pPr algn="ctr"/>
              <a:r>
                <a:rPr lang="en-IE" sz="1400" dirty="0" smtClean="0"/>
                <a:t>Political economies  </a:t>
              </a:r>
              <a:r>
                <a:rPr lang="en-GB" sz="1400" dirty="0" smtClean="0"/>
                <a:t> </a:t>
              </a:r>
            </a:p>
          </p:txBody>
        </p:sp>
        <p:sp>
          <p:nvSpPr>
            <p:cNvPr id="41" name="TextBox 40"/>
            <p:cNvSpPr txBox="1"/>
            <p:nvPr/>
          </p:nvSpPr>
          <p:spPr>
            <a:xfrm>
              <a:off x="5949616" y="3970093"/>
              <a:ext cx="2596472" cy="316095"/>
            </a:xfrm>
            <a:prstGeom prst="rect">
              <a:avLst/>
            </a:prstGeom>
            <a:noFill/>
            <a:ln>
              <a:solidFill>
                <a:srgbClr val="FF0000"/>
              </a:solidFill>
            </a:ln>
          </p:spPr>
          <p:txBody>
            <a:bodyPr wrap="square" rtlCol="0">
              <a:spAutoFit/>
            </a:bodyPr>
            <a:lstStyle/>
            <a:p>
              <a:pPr algn="ctr"/>
              <a:r>
                <a:rPr lang="en-IE" sz="1400" dirty="0" err="1" smtClean="0">
                  <a:solidFill>
                    <a:srgbClr val="FF0000"/>
                  </a:solidFill>
                </a:rPr>
                <a:t>Governmentalities</a:t>
              </a:r>
              <a:r>
                <a:rPr lang="en-IE" sz="1400" dirty="0" smtClean="0">
                  <a:solidFill>
                    <a:srgbClr val="FF0000"/>
                  </a:solidFill>
                </a:rPr>
                <a:t> &amp; legalities  </a:t>
              </a:r>
              <a:r>
                <a:rPr lang="en-GB" sz="1400" dirty="0" smtClean="0">
                  <a:solidFill>
                    <a:srgbClr val="FF0000"/>
                  </a:solidFill>
                </a:rPr>
                <a:t> </a:t>
              </a:r>
            </a:p>
          </p:txBody>
        </p:sp>
        <p:sp>
          <p:nvSpPr>
            <p:cNvPr id="42" name="TextBox 41"/>
            <p:cNvSpPr txBox="1"/>
            <p:nvPr/>
          </p:nvSpPr>
          <p:spPr>
            <a:xfrm>
              <a:off x="5949616" y="4351942"/>
              <a:ext cx="2596472" cy="307777"/>
            </a:xfrm>
            <a:prstGeom prst="rect">
              <a:avLst/>
            </a:prstGeom>
            <a:noFill/>
            <a:ln>
              <a:solidFill>
                <a:schemeClr val="tx1"/>
              </a:solidFill>
            </a:ln>
          </p:spPr>
          <p:txBody>
            <a:bodyPr wrap="square" rtlCol="0">
              <a:spAutoFit/>
            </a:bodyPr>
            <a:lstStyle/>
            <a:p>
              <a:pPr algn="ctr"/>
              <a:r>
                <a:rPr lang="en-IE" sz="1400" dirty="0" smtClean="0"/>
                <a:t>Organisations and institutions  </a:t>
              </a:r>
              <a:r>
                <a:rPr lang="en-GB" sz="1400" dirty="0" smtClean="0"/>
                <a:t> </a:t>
              </a:r>
            </a:p>
          </p:txBody>
        </p:sp>
        <p:sp>
          <p:nvSpPr>
            <p:cNvPr id="43" name="TextBox 42"/>
            <p:cNvSpPr txBox="1"/>
            <p:nvPr/>
          </p:nvSpPr>
          <p:spPr>
            <a:xfrm>
              <a:off x="5949616" y="4733791"/>
              <a:ext cx="2596472" cy="307777"/>
            </a:xfrm>
            <a:prstGeom prst="rect">
              <a:avLst/>
            </a:prstGeom>
            <a:noFill/>
            <a:ln>
              <a:solidFill>
                <a:schemeClr val="tx1"/>
              </a:solidFill>
            </a:ln>
          </p:spPr>
          <p:txBody>
            <a:bodyPr wrap="square" rtlCol="0">
              <a:spAutoFit/>
            </a:bodyPr>
            <a:lstStyle/>
            <a:p>
              <a:pPr algn="ctr"/>
              <a:r>
                <a:rPr lang="en-IE" sz="1400" dirty="0" smtClean="0"/>
                <a:t>Subjectivities and communities</a:t>
              </a:r>
            </a:p>
          </p:txBody>
        </p:sp>
        <p:sp>
          <p:nvSpPr>
            <p:cNvPr id="44" name="TextBox 43"/>
            <p:cNvSpPr txBox="1"/>
            <p:nvPr/>
          </p:nvSpPr>
          <p:spPr>
            <a:xfrm>
              <a:off x="5949616" y="5115640"/>
              <a:ext cx="2596472" cy="307777"/>
            </a:xfrm>
            <a:prstGeom prst="rect">
              <a:avLst/>
            </a:prstGeom>
            <a:noFill/>
            <a:ln>
              <a:solidFill>
                <a:schemeClr val="tx1"/>
              </a:solidFill>
            </a:ln>
          </p:spPr>
          <p:txBody>
            <a:bodyPr wrap="square" rtlCol="0">
              <a:spAutoFit/>
            </a:bodyPr>
            <a:lstStyle/>
            <a:p>
              <a:pPr algn="ctr"/>
              <a:r>
                <a:rPr lang="en-IE" sz="1400" dirty="0" smtClean="0"/>
                <a:t>Marketplace</a:t>
              </a:r>
              <a:endParaRPr lang="en-IE" sz="1400" dirty="0"/>
            </a:p>
          </p:txBody>
        </p:sp>
        <p:sp>
          <p:nvSpPr>
            <p:cNvPr id="45" name="TextBox 44"/>
            <p:cNvSpPr txBox="1"/>
            <p:nvPr/>
          </p:nvSpPr>
          <p:spPr>
            <a:xfrm>
              <a:off x="2987824" y="1574208"/>
              <a:ext cx="2592288" cy="523220"/>
            </a:xfrm>
            <a:prstGeom prst="rect">
              <a:avLst/>
            </a:prstGeom>
            <a:noFill/>
            <a:ln>
              <a:noFill/>
            </a:ln>
          </p:spPr>
          <p:txBody>
            <a:bodyPr wrap="square" rtlCol="0">
              <a:spAutoFit/>
            </a:bodyPr>
            <a:lstStyle/>
            <a:p>
              <a:pPr algn="ctr"/>
              <a:r>
                <a:rPr lang="en-IE" sz="1400" dirty="0" smtClean="0"/>
                <a:t>System/process </a:t>
              </a:r>
            </a:p>
            <a:p>
              <a:pPr algn="ctr"/>
              <a:r>
                <a:rPr lang="en-IE" sz="1400" i="1" dirty="0" smtClean="0"/>
                <a:t>performs </a:t>
              </a:r>
              <a:r>
                <a:rPr lang="en-IE" sz="1400" i="1" dirty="0"/>
                <a:t>a task</a:t>
              </a:r>
              <a:endParaRPr lang="en-IE" sz="1400" dirty="0"/>
            </a:p>
          </p:txBody>
        </p:sp>
        <p:sp>
          <p:nvSpPr>
            <p:cNvPr id="46" name="TextBox 45"/>
            <p:cNvSpPr txBox="1"/>
            <p:nvPr/>
          </p:nvSpPr>
          <p:spPr>
            <a:xfrm>
              <a:off x="5868144" y="1529496"/>
              <a:ext cx="2736304" cy="523220"/>
            </a:xfrm>
            <a:prstGeom prst="rect">
              <a:avLst/>
            </a:prstGeom>
            <a:noFill/>
            <a:ln>
              <a:noFill/>
            </a:ln>
          </p:spPr>
          <p:txBody>
            <a:bodyPr wrap="square" rtlCol="0">
              <a:spAutoFit/>
            </a:bodyPr>
            <a:lstStyle/>
            <a:p>
              <a:pPr algn="ctr"/>
              <a:r>
                <a:rPr lang="en-IE" sz="1400" dirty="0" smtClean="0"/>
                <a:t>Context</a:t>
              </a:r>
            </a:p>
            <a:p>
              <a:pPr algn="ctr"/>
              <a:r>
                <a:rPr lang="en-IE" sz="1400" i="1" dirty="0" smtClean="0"/>
                <a:t>frames </a:t>
              </a:r>
              <a:r>
                <a:rPr lang="en-IE" sz="1400" i="1" dirty="0"/>
                <a:t>the system/task</a:t>
              </a:r>
              <a:endParaRPr lang="en-IE" sz="1400" dirty="0"/>
            </a:p>
          </p:txBody>
        </p:sp>
        <p:sp>
          <p:nvSpPr>
            <p:cNvPr id="47" name="Rectangle 46"/>
            <p:cNvSpPr/>
            <p:nvPr/>
          </p:nvSpPr>
          <p:spPr>
            <a:xfrm>
              <a:off x="2830160" y="980728"/>
              <a:ext cx="6029328" cy="511256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a:p>
          </p:txBody>
        </p:sp>
        <p:sp>
          <p:nvSpPr>
            <p:cNvPr id="48" name="TextBox 47"/>
            <p:cNvSpPr txBox="1"/>
            <p:nvPr/>
          </p:nvSpPr>
          <p:spPr>
            <a:xfrm>
              <a:off x="4572000" y="1093680"/>
              <a:ext cx="2726580" cy="307777"/>
            </a:xfrm>
            <a:prstGeom prst="rect">
              <a:avLst/>
            </a:prstGeom>
            <a:noFill/>
          </p:spPr>
          <p:txBody>
            <a:bodyPr wrap="none" rtlCol="0">
              <a:spAutoFit/>
            </a:bodyPr>
            <a:lstStyle/>
            <a:p>
              <a:r>
                <a:rPr lang="en-US" sz="1400" b="1" dirty="0" smtClean="0">
                  <a:solidFill>
                    <a:srgbClr val="002060"/>
                  </a:solidFill>
                </a:rPr>
                <a:t>Digital socio-technical assemblage</a:t>
              </a:r>
              <a:endParaRPr lang="en-IE" sz="1400" b="1" dirty="0">
                <a:solidFill>
                  <a:srgbClr val="002060"/>
                </a:solidFill>
              </a:endParaRPr>
            </a:p>
          </p:txBody>
        </p:sp>
        <p:sp>
          <p:nvSpPr>
            <p:cNvPr id="49" name="Rectangle 48"/>
            <p:cNvSpPr/>
            <p:nvPr/>
          </p:nvSpPr>
          <p:spPr>
            <a:xfrm>
              <a:off x="2987824" y="1529496"/>
              <a:ext cx="2592288" cy="4419784"/>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a:p>
          </p:txBody>
        </p:sp>
        <p:sp>
          <p:nvSpPr>
            <p:cNvPr id="50" name="Rectangle 49"/>
            <p:cNvSpPr/>
            <p:nvPr/>
          </p:nvSpPr>
          <p:spPr>
            <a:xfrm>
              <a:off x="5796136" y="1521040"/>
              <a:ext cx="2884504" cy="442824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a:p>
          </p:txBody>
        </p:sp>
        <p:sp>
          <p:nvSpPr>
            <p:cNvPr id="59" name="TextBox 58"/>
            <p:cNvSpPr txBox="1"/>
            <p:nvPr/>
          </p:nvSpPr>
          <p:spPr>
            <a:xfrm>
              <a:off x="5949616" y="5497487"/>
              <a:ext cx="2596472" cy="307777"/>
            </a:xfrm>
            <a:prstGeom prst="rect">
              <a:avLst/>
            </a:prstGeom>
            <a:noFill/>
            <a:ln>
              <a:solidFill>
                <a:schemeClr val="tx1"/>
              </a:solidFill>
            </a:ln>
          </p:spPr>
          <p:txBody>
            <a:bodyPr wrap="square" rtlCol="0">
              <a:spAutoFit/>
            </a:bodyPr>
            <a:lstStyle/>
            <a:p>
              <a:pPr algn="ctr"/>
              <a:r>
                <a:rPr lang="en-IE" sz="1400" dirty="0" smtClean="0"/>
                <a:t>Places</a:t>
              </a:r>
              <a:endParaRPr lang="en-IE" sz="1400" dirty="0"/>
            </a:p>
          </p:txBody>
        </p:sp>
        <p:sp>
          <p:nvSpPr>
            <p:cNvPr id="60" name="TextBox 59"/>
            <p:cNvSpPr txBox="1"/>
            <p:nvPr/>
          </p:nvSpPr>
          <p:spPr>
            <a:xfrm>
              <a:off x="5940152" y="2824546"/>
              <a:ext cx="2596472" cy="307777"/>
            </a:xfrm>
            <a:prstGeom prst="rect">
              <a:avLst/>
            </a:prstGeom>
            <a:noFill/>
            <a:ln>
              <a:solidFill>
                <a:schemeClr val="tx1"/>
              </a:solidFill>
            </a:ln>
          </p:spPr>
          <p:txBody>
            <a:bodyPr wrap="square" rtlCol="0">
              <a:spAutoFit/>
            </a:bodyPr>
            <a:lstStyle/>
            <a:p>
              <a:pPr algn="ctr"/>
              <a:r>
                <a:rPr lang="en-IE" sz="1400" dirty="0" smtClean="0"/>
                <a:t>Practices </a:t>
              </a:r>
              <a:r>
                <a:rPr lang="en-GB" sz="1400" dirty="0" smtClean="0"/>
                <a:t> </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Philosophy, ethics and data</a:t>
            </a:r>
            <a:endParaRPr lang="en-IE" dirty="0"/>
          </a:p>
        </p:txBody>
      </p:sp>
      <p:sp>
        <p:nvSpPr>
          <p:cNvPr id="3" name="Content Placeholder 2"/>
          <p:cNvSpPr>
            <a:spLocks noGrp="1"/>
          </p:cNvSpPr>
          <p:nvPr>
            <p:ph idx="1"/>
          </p:nvPr>
        </p:nvSpPr>
        <p:spPr/>
        <p:txBody>
          <a:bodyPr>
            <a:normAutofit fontScale="77500" lnSpcReduction="20000"/>
          </a:bodyPr>
          <a:lstStyle/>
          <a:p>
            <a:r>
              <a:rPr lang="en-GB" dirty="0" smtClean="0"/>
              <a:t>Egalitarianism -- </a:t>
            </a:r>
            <a:r>
              <a:rPr lang="en-GB" dirty="0" smtClean="0"/>
              <a:t>equality in </a:t>
            </a:r>
            <a:r>
              <a:rPr lang="en-GB" dirty="0" smtClean="0"/>
              <a:t>power/rights regardless </a:t>
            </a:r>
            <a:r>
              <a:rPr lang="en-GB" dirty="0" smtClean="0"/>
              <a:t>of ability and </a:t>
            </a:r>
            <a:r>
              <a:rPr lang="en-GB" dirty="0" smtClean="0"/>
              <a:t>inheritance</a:t>
            </a:r>
          </a:p>
          <a:p>
            <a:r>
              <a:rPr lang="en-GB" dirty="0" smtClean="0"/>
              <a:t>Utilitarianism </a:t>
            </a:r>
            <a:r>
              <a:rPr lang="en-GB" dirty="0" smtClean="0"/>
              <a:t>-- the </a:t>
            </a:r>
            <a:r>
              <a:rPr lang="en-GB" dirty="0" smtClean="0"/>
              <a:t>greater good for the greatest </a:t>
            </a:r>
            <a:r>
              <a:rPr lang="en-GB" dirty="0" smtClean="0"/>
              <a:t>number</a:t>
            </a:r>
            <a:endParaRPr lang="en-GB" dirty="0" smtClean="0"/>
          </a:p>
          <a:p>
            <a:r>
              <a:rPr lang="en-GB" dirty="0" smtClean="0"/>
              <a:t>Libertarianism </a:t>
            </a:r>
            <a:r>
              <a:rPr lang="en-GB" dirty="0" smtClean="0"/>
              <a:t>-- prioritises </a:t>
            </a:r>
            <a:r>
              <a:rPr lang="en-GB" dirty="0" smtClean="0"/>
              <a:t>the value of the individual over the state and </a:t>
            </a:r>
            <a:r>
              <a:rPr lang="en-GB" dirty="0" smtClean="0"/>
              <a:t>society; free-market </a:t>
            </a:r>
            <a:r>
              <a:rPr lang="en-GB" dirty="0" smtClean="0"/>
              <a:t>is inherently </a:t>
            </a:r>
            <a:r>
              <a:rPr lang="en-GB" dirty="0" smtClean="0"/>
              <a:t>just</a:t>
            </a:r>
            <a:endParaRPr lang="en-GB" dirty="0" smtClean="0"/>
          </a:p>
          <a:p>
            <a:r>
              <a:rPr lang="en-GB" dirty="0" err="1" smtClean="0"/>
              <a:t>Contractarianism</a:t>
            </a:r>
            <a:r>
              <a:rPr lang="en-GB" dirty="0" smtClean="0"/>
              <a:t> --  </a:t>
            </a:r>
            <a:r>
              <a:rPr lang="en-GB" dirty="0" smtClean="0"/>
              <a:t>seeks to find a </a:t>
            </a:r>
            <a:r>
              <a:rPr lang="en-GB" dirty="0" smtClean="0"/>
              <a:t>position that </a:t>
            </a:r>
            <a:r>
              <a:rPr lang="en-GB" dirty="0" smtClean="0"/>
              <a:t>all involved considers just (not equal</a:t>
            </a:r>
            <a:r>
              <a:rPr lang="en-GB" dirty="0" smtClean="0"/>
              <a:t>)</a:t>
            </a:r>
          </a:p>
          <a:p>
            <a:r>
              <a:rPr lang="en-GB" dirty="0" err="1" smtClean="0"/>
              <a:t>Communitarianism</a:t>
            </a:r>
            <a:r>
              <a:rPr lang="en-GB" dirty="0" smtClean="0"/>
              <a:t> </a:t>
            </a:r>
            <a:r>
              <a:rPr lang="en-GB" dirty="0" smtClean="0"/>
              <a:t>–- promotes ideas </a:t>
            </a:r>
            <a:r>
              <a:rPr lang="en-GB" dirty="0" smtClean="0"/>
              <a:t>of community, and community ways of life with common shared practices and shared </a:t>
            </a:r>
            <a:r>
              <a:rPr lang="en-GB" dirty="0" smtClean="0"/>
              <a:t>understandings</a:t>
            </a:r>
          </a:p>
          <a:p>
            <a:endParaRPr lang="en-GB" dirty="0" smtClean="0"/>
          </a:p>
          <a:p>
            <a:r>
              <a:rPr lang="en-GB" i="1" dirty="0" smtClean="0"/>
              <a:t>Each ethics philosophy leads to a particular kind of Magna </a:t>
            </a:r>
            <a:r>
              <a:rPr lang="en-GB" i="1" dirty="0" err="1" smtClean="0"/>
              <a:t>Carta</a:t>
            </a:r>
            <a:endParaRPr lang="en-GB" i="1" dirty="0" smtClean="0"/>
          </a:p>
          <a:p>
            <a:endParaRPr lang="en-GB" dirty="0" smtClean="0"/>
          </a:p>
          <a:p>
            <a:endParaRPr lang="en-GB" dirty="0" smtClean="0"/>
          </a:p>
          <a:p>
            <a:endParaRPr lang="en-I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200" dirty="0" smtClean="0"/>
              <a:t>Technical data concerns and ethics</a:t>
            </a:r>
            <a:endParaRPr lang="en-IE" sz="3200" dirty="0"/>
          </a:p>
        </p:txBody>
      </p:sp>
      <p:sp>
        <p:nvSpPr>
          <p:cNvPr id="3" name="Content Placeholder 2"/>
          <p:cNvSpPr>
            <a:spLocks noGrp="1"/>
          </p:cNvSpPr>
          <p:nvPr>
            <p:ph idx="1"/>
          </p:nvPr>
        </p:nvSpPr>
        <p:spPr>
          <a:xfrm>
            <a:off x="179512" y="1628800"/>
            <a:ext cx="5616624" cy="5112568"/>
          </a:xfrm>
        </p:spPr>
        <p:txBody>
          <a:bodyPr>
            <a:normAutofit fontScale="92500" lnSpcReduction="10000"/>
          </a:bodyPr>
          <a:lstStyle/>
          <a:p>
            <a:r>
              <a:rPr lang="en-IE" sz="2800" dirty="0" smtClean="0"/>
              <a:t>Data coverage and access (openness)</a:t>
            </a:r>
          </a:p>
          <a:p>
            <a:r>
              <a:rPr lang="en-IE" sz="2800" dirty="0" smtClean="0"/>
              <a:t>Data quality and provenance: veracity (accuracy, fidelity), uncertainty, error, bias, reliability, calibration, lineage</a:t>
            </a:r>
          </a:p>
          <a:p>
            <a:r>
              <a:rPr lang="en-IE" sz="2800" dirty="0" smtClean="0"/>
              <a:t>Quality, veracity and transparency of data analytics</a:t>
            </a:r>
          </a:p>
          <a:p>
            <a:r>
              <a:rPr lang="en-IE" sz="2800" dirty="0" smtClean="0"/>
              <a:t>Ecological fallacy and interpretation issues</a:t>
            </a:r>
          </a:p>
          <a:p>
            <a:r>
              <a:rPr lang="en-IE" sz="2800" dirty="0" smtClean="0"/>
              <a:t>Downstream consequences of data uses on poor quality data</a:t>
            </a:r>
          </a:p>
          <a:p>
            <a:pPr>
              <a:buNone/>
            </a:pPr>
            <a:endParaRPr lang="en-IE" dirty="0"/>
          </a:p>
        </p:txBody>
      </p:sp>
      <p:pic>
        <p:nvPicPr>
          <p:cNvPr id="5" name="Picture 4" descr="MAUP.jpg"/>
          <p:cNvPicPr/>
          <p:nvPr/>
        </p:nvPicPr>
        <p:blipFill>
          <a:blip r:embed="rId2" cstate="print"/>
          <a:stretch>
            <a:fillRect/>
          </a:stretch>
        </p:blipFill>
        <p:spPr>
          <a:xfrm>
            <a:off x="5940152" y="1544039"/>
            <a:ext cx="3024336" cy="526933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11482</TotalTime>
  <Words>1150</Words>
  <Application>Microsoft Office PowerPoint</Application>
  <PresentationFormat>On-screen Show (4:3)</PresentationFormat>
  <Paragraphs>189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Ethics and Politics of Big Data </vt:lpstr>
      <vt:lpstr>Background</vt:lpstr>
      <vt:lpstr>Big data &amp; smart cities</vt:lpstr>
      <vt:lpstr>Slide 4</vt:lpstr>
      <vt:lpstr>Ethics and politics of data</vt:lpstr>
      <vt:lpstr>Slide 6</vt:lpstr>
      <vt:lpstr>The politics of urban data</vt:lpstr>
      <vt:lpstr>Philosophy, ethics and data</vt:lpstr>
      <vt:lpstr>Technical data concerns and ethics</vt:lpstr>
      <vt:lpstr>Magna Carta for Data</vt:lpstr>
      <vt:lpstr>Slide 11</vt:lpstr>
      <vt:lpstr>Magna Carta for Data</vt:lpstr>
      <vt:lpstr>Slide 13</vt:lpstr>
      <vt:lpstr>Integrated, city &amp; sector wide</vt:lpstr>
      <vt:lpstr>Data-driven, networked urbanism</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Data and the Programmable City</dc:title>
  <dc:creator>Administrator</dc:creator>
  <cp:lastModifiedBy>Rob Kitchin</cp:lastModifiedBy>
  <cp:revision>307</cp:revision>
  <dcterms:created xsi:type="dcterms:W3CDTF">2013-11-12T13:54:51Z</dcterms:created>
  <dcterms:modified xsi:type="dcterms:W3CDTF">2015-09-16T21:54:32Z</dcterms:modified>
</cp:coreProperties>
</file>